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5" name="TextBox 4"/>
          <p:cNvSpPr txBox="1"/>
          <p:nvPr userDrawn="1"/>
        </p:nvSpPr>
        <p:spPr>
          <a:xfrm>
            <a:off x="269421" y="6213021"/>
            <a:ext cx="29391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psychlotron.org.uk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33"/>
            <a:ext cx="4572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dark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Retrieval practice</a:t>
            </a:r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/>
              <a:t>Quiz - theories of LTM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Theories of LTM</a:t>
            </a:r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100"/>
              <a:t>Main claim: that there are qualitatively different types of LTM which represent separate LTM subsystems.</a:t>
            </a:r>
            <a:endParaRPr sz="21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100"/>
              <a:t>Difficulty: </a:t>
            </a:r>
            <a:endParaRPr sz="21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100"/>
              <a:t>In an experiment, we expose PPs to a set of stimuli.  This creates:</a:t>
            </a:r>
            <a:endParaRPr sz="2100"/>
          </a:p>
          <a:p>
            <a:pPr marL="457200" lvl="0" indent="-361950">
              <a:spcBef>
                <a:spcPts val="1600"/>
              </a:spcBef>
              <a:spcAft>
                <a:spcPts val="0"/>
              </a:spcAft>
              <a:buSzPts val="2100"/>
              <a:buAutoNum type="arabicPeriod"/>
            </a:pPr>
            <a:r>
              <a:rPr lang="en-GB" sz="2100"/>
              <a:t>Semantic memory of the content of the stimulus;</a:t>
            </a:r>
            <a:endParaRPr sz="2100"/>
          </a:p>
          <a:p>
            <a:pPr marL="457200" lvl="0" indent="-361950" rtl="0">
              <a:spcBef>
                <a:spcPts val="0"/>
              </a:spcBef>
              <a:spcAft>
                <a:spcPts val="0"/>
              </a:spcAft>
              <a:buSzPts val="2100"/>
              <a:buAutoNum type="arabicPeriod"/>
            </a:pPr>
            <a:r>
              <a:rPr lang="en-GB" sz="2100"/>
              <a:t>Episodic memory of the circumstances of exposure.</a:t>
            </a:r>
            <a:endParaRPr sz="21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100"/>
              <a:t>(Compare - what you stored from last lesson)</a:t>
            </a:r>
            <a:endParaRPr sz="21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100"/>
              <a:t>Recall can be of 1, 2 or an ‘educated guess’</a:t>
            </a:r>
            <a:endParaRPr sz="21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100"/>
              <a:t>Practically impossible to separate the semantic &amp; episodic memory, so can’t show experimentally that S and E memories are different.</a:t>
            </a:r>
            <a:endParaRPr sz="2100"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Theories of LTM</a:t>
            </a:r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100" dirty="0"/>
              <a:t>Most evidence comes from clinical case studies.</a:t>
            </a:r>
            <a:endParaRPr sz="2100" dirty="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100" dirty="0"/>
              <a:t>We look for </a:t>
            </a:r>
            <a:r>
              <a:rPr lang="en-GB" sz="2100" b="1" dirty="0"/>
              <a:t>dissociations</a:t>
            </a:r>
            <a:r>
              <a:rPr lang="en-GB" sz="2100" dirty="0"/>
              <a:t> between E, S and P memories.</a:t>
            </a:r>
            <a:endParaRPr sz="2100" dirty="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100" dirty="0"/>
              <a:t>i</a:t>
            </a:r>
            <a:r>
              <a:rPr lang="en-GB" sz="2100" dirty="0" smtClean="0"/>
              <a:t>.e</a:t>
            </a:r>
            <a:r>
              <a:rPr lang="en-GB" sz="2100" dirty="0"/>
              <a:t>. does anything affect one but not the </a:t>
            </a:r>
            <a:r>
              <a:rPr lang="en-GB" sz="2100" dirty="0" smtClean="0"/>
              <a:t>others?</a:t>
            </a:r>
            <a:endParaRPr sz="2100" dirty="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100" dirty="0"/>
              <a:t>Dissociations imply existence of separate LTM subsystems.</a:t>
            </a:r>
            <a:endParaRPr sz="2100" dirty="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100" dirty="0"/>
              <a:t>BUT</a:t>
            </a:r>
            <a:endParaRPr sz="2100" dirty="0"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2100" dirty="0"/>
              <a:t>Need to be cautious when relying on clinical case studies</a:t>
            </a:r>
            <a:endParaRPr sz="21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Studies relating to theories of LTM</a:t>
            </a:r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100"/>
              <a:t>Milner et al (1968)</a:t>
            </a:r>
            <a:endParaRPr sz="21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100"/>
              <a:t>Ostergaard (1987)</a:t>
            </a:r>
            <a:endParaRPr sz="21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100"/>
              <a:t>Shallice &amp; Warrington (1974)</a:t>
            </a:r>
            <a:endParaRPr sz="21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100"/>
              <a:t>Tulving (2002)</a:t>
            </a:r>
            <a:endParaRPr sz="21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100"/>
              <a:t>Varga-Khadem et al (1997)</a:t>
            </a:r>
            <a:endParaRPr sz="2100"/>
          </a:p>
          <a:p>
            <a:pPr marL="0" lvl="0" indent="0">
              <a:spcBef>
                <a:spcPts val="1600"/>
              </a:spcBef>
              <a:spcAft>
                <a:spcPts val="0"/>
              </a:spcAft>
              <a:buNone/>
            </a:pPr>
            <a:endParaRPr sz="2100"/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2100">
                <a:solidFill>
                  <a:srgbClr val="FF0000"/>
                </a:solidFill>
              </a:rPr>
              <a:t>NB. One of these studies does not belong!</a:t>
            </a:r>
            <a:endParaRPr sz="21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202</Words>
  <Application>Microsoft Office PowerPoint</Application>
  <PresentationFormat>On-screen Show (4:3)</PresentationFormat>
  <Paragraphs>26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Simple Dark</vt:lpstr>
      <vt:lpstr>Retrieval practice</vt:lpstr>
      <vt:lpstr>Theories of LTM</vt:lpstr>
      <vt:lpstr>Theories of LTM</vt:lpstr>
      <vt:lpstr>Studies relating to theories of LTM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Retrieval practice</dc:title>
  <dc:creator>Aidan Sammons</dc:creator>
  <cp:lastModifiedBy>Aidan Sammons</cp:lastModifiedBy>
  <cp:revision>1</cp:revision>
  <dcterms:modified xsi:type="dcterms:W3CDTF">2018-05-26T16:53:51Z</dcterms:modified>
</cp:coreProperties>
</file>