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dirty="0"/>
          </a:p>
        </p:txBody>
      </p:sp>
      <p:sp>
        <p:nvSpPr>
          <p:cNvPr id="19" name="Shape 1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
        <p:nvSpPr>
          <p:cNvPr id="5" name="TextBox 4"/>
          <p:cNvSpPr txBox="1"/>
          <p:nvPr userDrawn="1"/>
        </p:nvSpPr>
        <p:spPr>
          <a:xfrm>
            <a:off x="318407" y="6286500"/>
            <a:ext cx="2302329" cy="307777"/>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spcBef>
                <a:spcPts val="0"/>
              </a:spcBef>
              <a:spcAft>
                <a:spcPts val="0"/>
              </a:spcAft>
              <a:buNone/>
            </a:pPr>
            <a:fld id="{00000000-1234-1234-1234-123412341234}" type="slidenum">
              <a:rPr lang="en-GB"/>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Theories of LTM</a:t>
            </a:r>
            <a:endParaRPr/>
          </a:p>
        </p:txBody>
      </p:sp>
      <p:sp>
        <p:nvSpPr>
          <p:cNvPr id="61" name="Shape 61"/>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sz="2500"/>
              <a:t>Clive has has severe problems with his long-term memory since his brain was damaged by a viral infection.  As well as having severe anterograde amnesia (he can’t store new LT memories) he also has retrograde amnesia for information from before the damage occurred.  He cannot remember much of his time at university or many events from his adult life, although his understanding of the everyday world seems unaffected.  He knows who his wife is, but cannot remember much about their marriage.  However, he can still play the organ and conduct an orchestra.</a:t>
            </a:r>
            <a:br>
              <a:rPr lang="en-GB" sz="2500"/>
            </a:br>
            <a:r>
              <a:rPr lang="en-GB" sz="2500"/>
              <a:t/>
            </a:r>
            <a:br>
              <a:rPr lang="en-GB" sz="2500"/>
            </a:br>
            <a:r>
              <a:rPr lang="en-GB" sz="2500"/>
              <a:t>How might a cognitive psychologist explain the pattern in Clive’s LTM deficits?</a:t>
            </a:r>
            <a:br>
              <a:rPr lang="en-GB" sz="2500"/>
            </a:b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a:t>The multistore model</a:t>
            </a:r>
            <a:endParaRPr/>
          </a:p>
        </p:txBody>
      </p:sp>
      <p:sp>
        <p:nvSpPr>
          <p:cNvPr id="72" name="Shape 72"/>
          <p:cNvSpPr/>
          <p:nvPr/>
        </p:nvSpPr>
        <p:spPr>
          <a:xfrm>
            <a:off x="3204575" y="2683500"/>
            <a:ext cx="1646400" cy="1491000"/>
          </a:xfrm>
          <a:prstGeom prst="rect">
            <a:avLst/>
          </a:prstGeom>
          <a:solidFill>
            <a:srgbClr val="CCCCCC"/>
          </a:solidFill>
          <a:ln w="19050"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STM</a:t>
            </a:r>
            <a:endParaRPr/>
          </a:p>
        </p:txBody>
      </p:sp>
      <p:sp>
        <p:nvSpPr>
          <p:cNvPr id="73" name="Shape 73"/>
          <p:cNvSpPr/>
          <p:nvPr/>
        </p:nvSpPr>
        <p:spPr>
          <a:xfrm>
            <a:off x="5781250" y="2683500"/>
            <a:ext cx="2751600" cy="1491000"/>
          </a:xfrm>
          <a:prstGeom prst="rect">
            <a:avLst/>
          </a:prstGeom>
          <a:solidFill>
            <a:srgbClr val="CCCCCC"/>
          </a:solidFill>
          <a:ln w="19050"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LTM</a:t>
            </a:r>
            <a:endParaRPr/>
          </a:p>
        </p:txBody>
      </p:sp>
      <p:cxnSp>
        <p:nvCxnSpPr>
          <p:cNvPr id="74" name="Shape 74"/>
          <p:cNvCxnSpPr>
            <a:stCxn id="72" idx="3"/>
            <a:endCxn id="73" idx="1"/>
          </p:cNvCxnSpPr>
          <p:nvPr/>
        </p:nvCxnSpPr>
        <p:spPr>
          <a:xfrm>
            <a:off x="4850975" y="3429000"/>
            <a:ext cx="930300" cy="0"/>
          </a:xfrm>
          <a:prstGeom prst="straightConnector1">
            <a:avLst/>
          </a:prstGeom>
          <a:noFill/>
          <a:ln w="38100" cap="flat" cmpd="sng">
            <a:solidFill>
              <a:srgbClr val="FFFFFF"/>
            </a:solidFill>
            <a:prstDash val="solid"/>
            <a:round/>
            <a:headEnd type="none" w="med" len="med"/>
            <a:tailEnd type="triangle" w="med" len="med"/>
          </a:ln>
        </p:spPr>
      </p:cxnSp>
      <p:cxnSp>
        <p:nvCxnSpPr>
          <p:cNvPr id="75" name="Shape 75"/>
          <p:cNvCxnSpPr/>
          <p:nvPr/>
        </p:nvCxnSpPr>
        <p:spPr>
          <a:xfrm>
            <a:off x="2274275" y="3429000"/>
            <a:ext cx="930300" cy="0"/>
          </a:xfrm>
          <a:prstGeom prst="straightConnector1">
            <a:avLst/>
          </a:prstGeom>
          <a:noFill/>
          <a:ln w="38100" cap="flat" cmpd="sng">
            <a:solidFill>
              <a:srgbClr val="FFFFFF"/>
            </a:solidFill>
            <a:prstDash val="solid"/>
            <a:round/>
            <a:headEnd type="none" w="med" len="med"/>
            <a:tailEnd type="triangle" w="med" len="med"/>
          </a:ln>
        </p:spPr>
      </p:cxnSp>
      <p:cxnSp>
        <p:nvCxnSpPr>
          <p:cNvPr id="76" name="Shape 76"/>
          <p:cNvCxnSpPr>
            <a:endCxn id="72" idx="0"/>
          </p:cNvCxnSpPr>
          <p:nvPr/>
        </p:nvCxnSpPr>
        <p:spPr>
          <a:xfrm>
            <a:off x="4027775" y="2047200"/>
            <a:ext cx="0" cy="636300"/>
          </a:xfrm>
          <a:prstGeom prst="straightConnector1">
            <a:avLst/>
          </a:prstGeom>
          <a:noFill/>
          <a:ln w="38100" cap="flat" cmpd="sng">
            <a:solidFill>
              <a:srgbClr val="FFFFFF"/>
            </a:solidFill>
            <a:prstDash val="solid"/>
            <a:round/>
            <a:headEnd type="none" w="med" len="med"/>
            <a:tailEnd type="triangle" w="med" len="med"/>
          </a:ln>
        </p:spPr>
      </p:cxnSp>
      <p:sp>
        <p:nvSpPr>
          <p:cNvPr id="77" name="Shape 77"/>
          <p:cNvSpPr/>
          <p:nvPr/>
        </p:nvSpPr>
        <p:spPr>
          <a:xfrm>
            <a:off x="4034275" y="2060025"/>
            <a:ext cx="1192700" cy="1361225"/>
          </a:xfrm>
          <a:custGeom>
            <a:avLst/>
            <a:gdLst/>
            <a:ahLst/>
            <a:cxnLst/>
            <a:rect l="0" t="0" r="0" b="0"/>
            <a:pathLst>
              <a:path w="47708" h="54449" extrusionOk="0">
                <a:moveTo>
                  <a:pt x="0" y="0"/>
                </a:moveTo>
                <a:lnTo>
                  <a:pt x="47708" y="0"/>
                </a:lnTo>
                <a:lnTo>
                  <a:pt x="47708" y="54449"/>
                </a:lnTo>
              </a:path>
            </a:pathLst>
          </a:custGeom>
          <a:noFill/>
          <a:ln w="38100" cap="flat" cmpd="sng">
            <a:solidFill>
              <a:srgbClr val="FFFFFF"/>
            </a:solidFill>
            <a:prstDash val="solid"/>
            <a:round/>
            <a:headEnd type="none" w="med" len="med"/>
            <a:tailEnd type="none" w="med" len="med"/>
          </a:ln>
        </p:spPr>
      </p:sp>
      <p:sp>
        <p:nvSpPr>
          <p:cNvPr id="78" name="Shape 78"/>
          <p:cNvSpPr txBox="1"/>
          <p:nvPr/>
        </p:nvSpPr>
        <p:spPr>
          <a:xfrm>
            <a:off x="763575" y="4510250"/>
            <a:ext cx="7519200" cy="1840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a:solidFill>
                <a:srgbClr val="FFFFFF"/>
              </a:solidFill>
            </a:endParaRPr>
          </a:p>
          <a:p>
            <a:pPr marL="0" lvl="0" indent="0" rtl="0">
              <a:spcBef>
                <a:spcPts val="0"/>
              </a:spcBef>
              <a:spcAft>
                <a:spcPts val="0"/>
              </a:spcAft>
              <a:buNone/>
            </a:pPr>
            <a:endParaRPr/>
          </a:p>
        </p:txBody>
      </p:sp>
      <p:sp>
        <p:nvSpPr>
          <p:cNvPr id="79" name="Shape 79"/>
          <p:cNvSpPr/>
          <p:nvPr/>
        </p:nvSpPr>
        <p:spPr>
          <a:xfrm>
            <a:off x="627900" y="2735775"/>
            <a:ext cx="1646400" cy="1491000"/>
          </a:xfrm>
          <a:prstGeom prst="rect">
            <a:avLst/>
          </a:prstGeom>
          <a:solidFill>
            <a:srgbClr val="CCCCCC"/>
          </a:solidFill>
          <a:ln w="19050"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Sensory store</a:t>
            </a:r>
            <a:endParaRPr/>
          </a:p>
        </p:txBody>
      </p:sp>
      <p:sp>
        <p:nvSpPr>
          <p:cNvPr id="80" name="Shape 80"/>
          <p:cNvSpPr txBox="1"/>
          <p:nvPr/>
        </p:nvSpPr>
        <p:spPr>
          <a:xfrm>
            <a:off x="3539025" y="4510250"/>
            <a:ext cx="3804300" cy="11049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GB" sz="2100">
                <a:solidFill>
                  <a:srgbClr val="FFFFFF"/>
                </a:solidFill>
              </a:rPr>
              <a:t>Assumed by Atkinson &amp; Shiffrin (1968) to be unitary.</a:t>
            </a:r>
            <a:endParaRPr sz="21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Subsystems of LTM</a:t>
            </a:r>
            <a:endParaRPr/>
          </a:p>
        </p:txBody>
      </p:sp>
      <p:grpSp>
        <p:nvGrpSpPr>
          <p:cNvPr id="86" name="Shape 86"/>
          <p:cNvGrpSpPr/>
          <p:nvPr/>
        </p:nvGrpSpPr>
        <p:grpSpPr>
          <a:xfrm>
            <a:off x="979050" y="2526750"/>
            <a:ext cx="7247050" cy="3189300"/>
            <a:chOff x="979050" y="2526750"/>
            <a:chExt cx="7247050" cy="3189300"/>
          </a:xfrm>
        </p:grpSpPr>
        <p:sp>
          <p:nvSpPr>
            <p:cNvPr id="87" name="Shape 87"/>
            <p:cNvSpPr/>
            <p:nvPr/>
          </p:nvSpPr>
          <p:spPr>
            <a:xfrm>
              <a:off x="979050" y="2526750"/>
              <a:ext cx="1672500" cy="3189300"/>
            </a:xfrm>
            <a:prstGeom prst="rect">
              <a:avLst/>
            </a:prstGeom>
            <a:solidFill>
              <a:srgbClr val="CCCCCC"/>
            </a:solidFill>
            <a:ln w="9525"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400"/>
                <a:t>LTM</a:t>
              </a:r>
              <a:endParaRPr sz="2400"/>
            </a:p>
          </p:txBody>
        </p:sp>
        <p:sp>
          <p:nvSpPr>
            <p:cNvPr id="88" name="Shape 88"/>
            <p:cNvSpPr/>
            <p:nvPr/>
          </p:nvSpPr>
          <p:spPr>
            <a:xfrm>
              <a:off x="3092225" y="4251150"/>
              <a:ext cx="2346600" cy="1464900"/>
            </a:xfrm>
            <a:prstGeom prst="rect">
              <a:avLst/>
            </a:prstGeom>
            <a:solidFill>
              <a:srgbClr val="FF0000"/>
            </a:solidFill>
            <a:ln w="9525"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Procedural</a:t>
              </a:r>
              <a:endParaRPr/>
            </a:p>
          </p:txBody>
        </p:sp>
        <p:sp>
          <p:nvSpPr>
            <p:cNvPr id="89" name="Shape 89"/>
            <p:cNvSpPr/>
            <p:nvPr/>
          </p:nvSpPr>
          <p:spPr>
            <a:xfrm>
              <a:off x="3092225" y="2526750"/>
              <a:ext cx="2346600" cy="1464900"/>
            </a:xfrm>
            <a:prstGeom prst="rect">
              <a:avLst/>
            </a:prstGeom>
            <a:solidFill>
              <a:srgbClr val="00FF00"/>
            </a:solidFill>
            <a:ln w="9525"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Declarative</a:t>
              </a:r>
              <a:endParaRPr/>
            </a:p>
          </p:txBody>
        </p:sp>
        <p:sp>
          <p:nvSpPr>
            <p:cNvPr id="90" name="Shape 90"/>
            <p:cNvSpPr/>
            <p:nvPr/>
          </p:nvSpPr>
          <p:spPr>
            <a:xfrm>
              <a:off x="5879500" y="2526750"/>
              <a:ext cx="2346600" cy="622200"/>
            </a:xfrm>
            <a:prstGeom prst="rect">
              <a:avLst/>
            </a:prstGeom>
            <a:solidFill>
              <a:srgbClr val="6AA84F"/>
            </a:solidFill>
            <a:ln w="9525"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Episodic</a:t>
              </a:r>
              <a:endParaRPr/>
            </a:p>
          </p:txBody>
        </p:sp>
        <p:sp>
          <p:nvSpPr>
            <p:cNvPr id="91" name="Shape 91"/>
            <p:cNvSpPr/>
            <p:nvPr/>
          </p:nvSpPr>
          <p:spPr>
            <a:xfrm>
              <a:off x="5879500" y="3369450"/>
              <a:ext cx="2346600" cy="622200"/>
            </a:xfrm>
            <a:prstGeom prst="rect">
              <a:avLst/>
            </a:prstGeom>
            <a:solidFill>
              <a:srgbClr val="274E13"/>
            </a:solidFill>
            <a:ln w="9525" cap="flat" cmpd="sng">
              <a:solidFill>
                <a:srgbClr val="4C4C4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Semantic</a:t>
              </a:r>
              <a:endParaRPr/>
            </a:p>
          </p:txBody>
        </p:sp>
        <p:cxnSp>
          <p:nvCxnSpPr>
            <p:cNvPr id="92" name="Shape 92"/>
            <p:cNvCxnSpPr>
              <a:stCxn id="89" idx="1"/>
            </p:cNvCxnSpPr>
            <p:nvPr/>
          </p:nvCxnSpPr>
          <p:spPr>
            <a:xfrm flipH="1">
              <a:off x="2651525" y="3259200"/>
              <a:ext cx="440700" cy="6600"/>
            </a:xfrm>
            <a:prstGeom prst="straightConnector1">
              <a:avLst/>
            </a:prstGeom>
            <a:noFill/>
            <a:ln w="38100" cap="flat" cmpd="sng">
              <a:solidFill>
                <a:srgbClr val="F3F3F3"/>
              </a:solidFill>
              <a:prstDash val="solid"/>
              <a:round/>
              <a:headEnd type="triangle" w="med" len="med"/>
              <a:tailEnd type="none" w="med" len="med"/>
            </a:ln>
          </p:spPr>
        </p:cxnSp>
        <p:cxnSp>
          <p:nvCxnSpPr>
            <p:cNvPr id="93" name="Shape 93"/>
            <p:cNvCxnSpPr/>
            <p:nvPr/>
          </p:nvCxnSpPr>
          <p:spPr>
            <a:xfrm flipH="1">
              <a:off x="2651525" y="4935600"/>
              <a:ext cx="440700" cy="6600"/>
            </a:xfrm>
            <a:prstGeom prst="straightConnector1">
              <a:avLst/>
            </a:prstGeom>
            <a:noFill/>
            <a:ln w="38100" cap="flat" cmpd="sng">
              <a:solidFill>
                <a:srgbClr val="F3F3F3"/>
              </a:solidFill>
              <a:prstDash val="solid"/>
              <a:round/>
              <a:headEnd type="triangle" w="med" len="med"/>
              <a:tailEnd type="none" w="med" len="med"/>
            </a:ln>
          </p:spPr>
        </p:cxnSp>
        <p:cxnSp>
          <p:nvCxnSpPr>
            <p:cNvPr id="94" name="Shape 94"/>
            <p:cNvCxnSpPr/>
            <p:nvPr/>
          </p:nvCxnSpPr>
          <p:spPr>
            <a:xfrm flipH="1">
              <a:off x="5438825" y="2834550"/>
              <a:ext cx="440700" cy="6600"/>
            </a:xfrm>
            <a:prstGeom prst="straightConnector1">
              <a:avLst/>
            </a:prstGeom>
            <a:noFill/>
            <a:ln w="38100" cap="flat" cmpd="sng">
              <a:solidFill>
                <a:srgbClr val="F3F3F3"/>
              </a:solidFill>
              <a:prstDash val="solid"/>
              <a:round/>
              <a:headEnd type="triangle" w="med" len="med"/>
              <a:tailEnd type="none" w="med" len="med"/>
            </a:ln>
          </p:spPr>
        </p:cxnSp>
        <p:cxnSp>
          <p:nvCxnSpPr>
            <p:cNvPr id="95" name="Shape 95"/>
            <p:cNvCxnSpPr/>
            <p:nvPr/>
          </p:nvCxnSpPr>
          <p:spPr>
            <a:xfrm flipH="1">
              <a:off x="5438825" y="3677250"/>
              <a:ext cx="440700" cy="6600"/>
            </a:xfrm>
            <a:prstGeom prst="straightConnector1">
              <a:avLst/>
            </a:prstGeom>
            <a:noFill/>
            <a:ln w="38100" cap="flat" cmpd="sng">
              <a:solidFill>
                <a:srgbClr val="F3F3F3"/>
              </a:solidFill>
              <a:prstDash val="solid"/>
              <a:round/>
              <a:headEnd type="triangle" w="med" len="med"/>
              <a:tailEnd type="none" w="med" len="med"/>
            </a:ln>
          </p:spPr>
        </p:cxnSp>
      </p:grpSp>
      <p:sp>
        <p:nvSpPr>
          <p:cNvPr id="96" name="Shape 96"/>
          <p:cNvSpPr txBox="1"/>
          <p:nvPr/>
        </p:nvSpPr>
        <p:spPr>
          <a:xfrm>
            <a:off x="1044000" y="1745550"/>
            <a:ext cx="1542600" cy="45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a:solidFill>
                  <a:srgbClr val="FFFFFF"/>
                </a:solidFill>
              </a:rPr>
              <a:t>Atkinson &amp; Shiffrin (1968)</a:t>
            </a:r>
            <a:endParaRPr sz="1700">
              <a:solidFill>
                <a:srgbClr val="FFFFFF"/>
              </a:solidFill>
            </a:endParaRPr>
          </a:p>
        </p:txBody>
      </p:sp>
      <p:sp>
        <p:nvSpPr>
          <p:cNvPr id="97" name="Shape 97"/>
          <p:cNvSpPr txBox="1"/>
          <p:nvPr/>
        </p:nvSpPr>
        <p:spPr>
          <a:xfrm>
            <a:off x="3494225" y="1745550"/>
            <a:ext cx="1542600" cy="45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a:solidFill>
                  <a:srgbClr val="FFFFFF"/>
                </a:solidFill>
              </a:rPr>
              <a:t>Cohen &amp; Squire (1980)</a:t>
            </a:r>
            <a:endParaRPr sz="1700">
              <a:solidFill>
                <a:srgbClr val="FFFFFF"/>
              </a:solidFill>
            </a:endParaRPr>
          </a:p>
        </p:txBody>
      </p:sp>
      <p:sp>
        <p:nvSpPr>
          <p:cNvPr id="98" name="Shape 98"/>
          <p:cNvSpPr txBox="1"/>
          <p:nvPr/>
        </p:nvSpPr>
        <p:spPr>
          <a:xfrm>
            <a:off x="6281500" y="1745550"/>
            <a:ext cx="1542600" cy="45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a:solidFill>
                  <a:srgbClr val="FFFFFF"/>
                </a:solidFill>
              </a:rPr>
              <a:t>Tulving (1972)</a:t>
            </a:r>
            <a:endParaRPr sz="17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What sorts of memories are represented here?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Tulving (1972)</a:t>
            </a:r>
            <a:endParaRPr/>
          </a:p>
        </p:txBody>
      </p:sp>
      <p:sp>
        <p:nvSpPr>
          <p:cNvPr id="109" name="Shape 109"/>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sz="2200"/>
              <a:t>LTM has two qualitatively distinct systems</a:t>
            </a:r>
            <a:endParaRPr sz="2200"/>
          </a:p>
          <a:p>
            <a:pPr marL="0" lvl="0" indent="0">
              <a:spcBef>
                <a:spcPts val="1600"/>
              </a:spcBef>
              <a:spcAft>
                <a:spcPts val="0"/>
              </a:spcAft>
              <a:buNone/>
            </a:pPr>
            <a:r>
              <a:rPr lang="en-GB" sz="2200"/>
              <a:t>Episodic (experience) versus semantic (facts)</a:t>
            </a:r>
            <a:endParaRPr sz="2200"/>
          </a:p>
          <a:p>
            <a:pPr marL="0" lvl="0" indent="0">
              <a:spcBef>
                <a:spcPts val="1600"/>
              </a:spcBef>
              <a:spcAft>
                <a:spcPts val="0"/>
              </a:spcAft>
              <a:buNone/>
            </a:pPr>
            <a:r>
              <a:rPr lang="en-GB" sz="2200"/>
              <a:t>Mental diary versus mental encyclopedia</a:t>
            </a:r>
            <a:endParaRPr sz="2200"/>
          </a:p>
          <a:p>
            <a:pPr marL="0" lvl="0" indent="0">
              <a:spcBef>
                <a:spcPts val="1600"/>
              </a:spcBef>
              <a:spcAft>
                <a:spcPts val="0"/>
              </a:spcAft>
              <a:buNone/>
            </a:pPr>
            <a:r>
              <a:rPr lang="en-GB" sz="2200"/>
              <a:t>Episodic memories are time- and location-linked</a:t>
            </a:r>
            <a:endParaRPr sz="2200"/>
          </a:p>
          <a:p>
            <a:pPr marL="0" lvl="0" indent="0">
              <a:spcBef>
                <a:spcPts val="1600"/>
              </a:spcBef>
              <a:spcAft>
                <a:spcPts val="0"/>
              </a:spcAft>
              <a:buNone/>
            </a:pPr>
            <a:r>
              <a:rPr lang="en-GB" sz="2200"/>
              <a:t>Episodic memories are holistic</a:t>
            </a:r>
            <a:endParaRPr sz="2200"/>
          </a:p>
          <a:p>
            <a:pPr marL="0" lvl="0" indent="0">
              <a:spcBef>
                <a:spcPts val="1600"/>
              </a:spcBef>
              <a:spcAft>
                <a:spcPts val="0"/>
              </a:spcAft>
              <a:buNone/>
            </a:pPr>
            <a:r>
              <a:rPr lang="en-GB" sz="2200"/>
              <a:t>Episodic memories are prone to change</a:t>
            </a:r>
            <a:endParaRPr sz="2200"/>
          </a:p>
          <a:p>
            <a:pPr marL="0" lvl="0" indent="0">
              <a:spcBef>
                <a:spcPts val="1600"/>
              </a:spcBef>
              <a:spcAft>
                <a:spcPts val="1600"/>
              </a:spcAft>
              <a:buNone/>
            </a:pPr>
            <a:r>
              <a:rPr lang="en-GB" sz="2200"/>
              <a:t>Retrieval of episodic memories is context-dependent</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Comparisons</a:t>
            </a:r>
            <a:endParaRPr/>
          </a:p>
        </p:txBody>
      </p:sp>
      <p:sp>
        <p:nvSpPr>
          <p:cNvPr id="115" name="Shape 115"/>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sz="2100"/>
              <a:t>Comparisons help us deepen understanding.</a:t>
            </a:r>
            <a:endParaRPr sz="2100"/>
          </a:p>
          <a:p>
            <a:pPr marL="0" lvl="0" indent="0">
              <a:spcBef>
                <a:spcPts val="1600"/>
              </a:spcBef>
              <a:spcAft>
                <a:spcPts val="0"/>
              </a:spcAft>
              <a:buNone/>
            </a:pPr>
            <a:endParaRPr sz="2100"/>
          </a:p>
          <a:p>
            <a:pPr marL="0" lvl="0" indent="0">
              <a:spcBef>
                <a:spcPts val="1600"/>
              </a:spcBef>
              <a:spcAft>
                <a:spcPts val="0"/>
              </a:spcAft>
              <a:buNone/>
            </a:pPr>
            <a:r>
              <a:rPr lang="en-GB" sz="2100" b="1"/>
              <a:t>Exam technique:</a:t>
            </a:r>
            <a:endParaRPr sz="2100" b="1"/>
          </a:p>
          <a:p>
            <a:pPr marL="0" lvl="0" indent="0">
              <a:spcBef>
                <a:spcPts val="1600"/>
              </a:spcBef>
              <a:spcAft>
                <a:spcPts val="0"/>
              </a:spcAft>
              <a:buNone/>
            </a:pPr>
            <a:r>
              <a:rPr lang="en-GB" sz="2100"/>
              <a:t>Requires a difference and a similarity</a:t>
            </a:r>
            <a:endParaRPr sz="2100"/>
          </a:p>
          <a:p>
            <a:pPr marL="0" lvl="0" indent="0">
              <a:spcBef>
                <a:spcPts val="1600"/>
              </a:spcBef>
              <a:spcAft>
                <a:spcPts val="0"/>
              </a:spcAft>
              <a:buNone/>
            </a:pPr>
            <a:r>
              <a:rPr lang="en-GB" sz="2100"/>
              <a:t>State the difference/similarity then back it up with facts</a:t>
            </a:r>
            <a:endParaRPr sz="2100"/>
          </a:p>
          <a:p>
            <a:pPr marL="0" lvl="0" indent="0">
              <a:spcBef>
                <a:spcPts val="1600"/>
              </a:spcBef>
              <a:spcAft>
                <a:spcPts val="1600"/>
              </a:spcAft>
              <a:buNone/>
            </a:pPr>
            <a:r>
              <a:rPr lang="en-GB" sz="2100"/>
              <a:t>Use examples where appropriate</a:t>
            </a: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Learning &amp; revision</a:t>
            </a:r>
            <a:endParaRPr/>
          </a:p>
        </p:txBody>
      </p:sp>
      <p:sp>
        <p:nvSpPr>
          <p:cNvPr id="121" name="Shape 12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sz="2200"/>
              <a:t>Make a set of file cards to help you revise this topic for a quiz next lesson.</a:t>
            </a:r>
            <a:endParaRPr sz="2200"/>
          </a:p>
          <a:p>
            <a:pPr marL="0" lvl="0" indent="0">
              <a:spcBef>
                <a:spcPts val="1600"/>
              </a:spcBef>
              <a:spcAft>
                <a:spcPts val="0"/>
              </a:spcAft>
              <a:buNone/>
            </a:pPr>
            <a:r>
              <a:rPr lang="en-GB" sz="2200"/>
              <a:t>1. Review the topic and identify the key questions.</a:t>
            </a:r>
            <a:endParaRPr sz="2200"/>
          </a:p>
          <a:p>
            <a:pPr marL="0" lvl="0" indent="0">
              <a:spcBef>
                <a:spcPts val="1600"/>
              </a:spcBef>
              <a:spcAft>
                <a:spcPts val="0"/>
              </a:spcAft>
              <a:buNone/>
            </a:pPr>
            <a:r>
              <a:rPr lang="en-GB" sz="2200"/>
              <a:t>2. Formulate a clear and accurate answer, using appropriate technical vocabulary.</a:t>
            </a:r>
            <a:endParaRPr sz="2200"/>
          </a:p>
          <a:p>
            <a:pPr marL="0" lvl="0" indent="0">
              <a:spcBef>
                <a:spcPts val="1600"/>
              </a:spcBef>
              <a:spcAft>
                <a:spcPts val="0"/>
              </a:spcAft>
              <a:buNone/>
            </a:pPr>
            <a:endParaRPr sz="2200"/>
          </a:p>
          <a:p>
            <a:pPr marL="0" lvl="0" indent="0">
              <a:spcBef>
                <a:spcPts val="1600"/>
              </a:spcBef>
              <a:spcAft>
                <a:spcPts val="0"/>
              </a:spcAft>
              <a:buNone/>
            </a:pPr>
            <a:r>
              <a:rPr lang="en-GB" sz="2200"/>
              <a:t>Use your cards to revise for a quiz at the start of next lesson.  </a:t>
            </a:r>
            <a:endParaRPr sz="2200"/>
          </a:p>
          <a:p>
            <a:pPr marL="0" lvl="0" indent="0">
              <a:spcBef>
                <a:spcPts val="1600"/>
              </a:spcBef>
              <a:spcAft>
                <a:spcPts val="1600"/>
              </a:spcAft>
              <a:buNone/>
            </a:pPr>
            <a:r>
              <a:rPr lang="en-GB"/>
              <a:t>  </a:t>
            </a: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On-screen Show (4:3)</PresentationFormat>
  <Paragraphs>39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Simple Dark</vt:lpstr>
      <vt:lpstr>Theories of LTM</vt:lpstr>
      <vt:lpstr>Clive has has severe problems with his long-term memory since his brain was damaged by a viral infection.  As well as having severe anterograde amnesia (he can’t store new LT memories) he also has retrograde amnesia for information from before the damage occurred.  He cannot remember much of his time at university or many events from his adult life, although his understanding of the everyday world seems unaffected.  He knows who his wife is, but cannot remember much about their marriage.  However, he can still play the organ and conduct an orchestra.  How might a cognitive psychologist explain the pattern in Clive’s LTM deficits? </vt:lpstr>
      <vt:lpstr>The multistore model</vt:lpstr>
      <vt:lpstr>Subsystems of LTM</vt:lpstr>
      <vt:lpstr>What sorts of memories are represented here?</vt:lpstr>
      <vt:lpstr>Tulving (1972)</vt:lpstr>
      <vt:lpstr>Comparisons</vt:lpstr>
      <vt:lpstr>Learning &amp; revision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 - Baddeley (1966)</dc:title>
  <dc:creator>Aidan Sammons</dc:creator>
  <cp:lastModifiedBy>Aidan Sammons</cp:lastModifiedBy>
  <cp:revision>2</cp:revision>
  <dcterms:modified xsi:type="dcterms:W3CDTF">2018-05-26T16:52:02Z</dcterms:modified>
</cp:coreProperties>
</file>