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 dirty="0"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5" name="TextBox 4"/>
          <p:cNvSpPr txBox="1"/>
          <p:nvPr userDrawn="1"/>
        </p:nvSpPr>
        <p:spPr>
          <a:xfrm>
            <a:off x="323528" y="6237312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psychlotron.org.uk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working memory model</a:t>
            </a: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(Baddeley &amp; Hitch, 1974)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Socrative quiz</a:t>
            </a:r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700"/>
              <a:t>The working memory model (Baddeley &amp; Hitch, 1974)</a:t>
            </a:r>
            <a:endParaRPr sz="2700"/>
          </a:p>
        </p:txBody>
      </p:sp>
      <p:sp>
        <p:nvSpPr>
          <p:cNvPr id="67" name="Shape 67"/>
          <p:cNvSpPr/>
          <p:nvPr/>
        </p:nvSpPr>
        <p:spPr>
          <a:xfrm>
            <a:off x="1968975" y="3226725"/>
            <a:ext cx="1114800" cy="1724100"/>
          </a:xfrm>
          <a:prstGeom prst="rect">
            <a:avLst/>
          </a:prstGeom>
          <a:solidFill>
            <a:srgbClr val="4A86E8"/>
          </a:solidFill>
          <a:ln w="19050" cap="flat" cmpd="sng">
            <a:solidFill>
              <a:srgbClr val="4C4C4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/>
              <a:t>Phonological </a:t>
            </a:r>
            <a:endParaRPr sz="12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/>
              <a:t>Store</a:t>
            </a:r>
            <a:endParaRPr sz="1200"/>
          </a:p>
        </p:txBody>
      </p:sp>
      <p:sp>
        <p:nvSpPr>
          <p:cNvPr id="68" name="Shape 68"/>
          <p:cNvSpPr/>
          <p:nvPr/>
        </p:nvSpPr>
        <p:spPr>
          <a:xfrm>
            <a:off x="3718200" y="1735975"/>
            <a:ext cx="1768500" cy="1724100"/>
          </a:xfrm>
          <a:prstGeom prst="heptagon">
            <a:avLst>
              <a:gd name="hf" fmla="val 102572"/>
              <a:gd name="vf" fmla="val 105210"/>
            </a:avLst>
          </a:prstGeom>
          <a:solidFill>
            <a:srgbClr val="CCCCCC"/>
          </a:solidFill>
          <a:ln w="19050" cap="flat" cmpd="sng">
            <a:solidFill>
              <a:srgbClr val="4C4C4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Central Executive</a:t>
            </a:r>
            <a:endParaRPr/>
          </a:p>
        </p:txBody>
      </p:sp>
      <p:sp>
        <p:nvSpPr>
          <p:cNvPr id="69" name="Shape 69"/>
          <p:cNvSpPr/>
          <p:nvPr/>
        </p:nvSpPr>
        <p:spPr>
          <a:xfrm>
            <a:off x="457200" y="2280475"/>
            <a:ext cx="2626500" cy="635100"/>
          </a:xfrm>
          <a:prstGeom prst="rect">
            <a:avLst/>
          </a:prstGeom>
          <a:solidFill>
            <a:srgbClr val="4A86E8"/>
          </a:solidFill>
          <a:ln w="19050" cap="flat" cmpd="sng">
            <a:solidFill>
              <a:srgbClr val="4C4C4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Phonological Loop</a:t>
            </a:r>
            <a:endParaRPr/>
          </a:p>
        </p:txBody>
      </p:sp>
      <p:sp>
        <p:nvSpPr>
          <p:cNvPr id="70" name="Shape 70"/>
          <p:cNvSpPr/>
          <p:nvPr/>
        </p:nvSpPr>
        <p:spPr>
          <a:xfrm>
            <a:off x="457200" y="3226725"/>
            <a:ext cx="1114800" cy="1724100"/>
          </a:xfrm>
          <a:prstGeom prst="rect">
            <a:avLst/>
          </a:prstGeom>
          <a:solidFill>
            <a:srgbClr val="4A86E8"/>
          </a:solidFill>
          <a:ln w="19050" cap="flat" cmpd="sng">
            <a:solidFill>
              <a:srgbClr val="4C4C4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Articulatory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Control</a:t>
            </a:r>
            <a:endParaRPr/>
          </a:p>
        </p:txBody>
      </p:sp>
      <p:pic>
        <p:nvPicPr>
          <p:cNvPr id="71" name="Shape 71"/>
          <p:cNvPicPr preferRelativeResize="0"/>
          <p:nvPr/>
        </p:nvPicPr>
        <p:blipFill>
          <a:blip r:embed="rId3">
            <a:alphaModFix amt="81000"/>
          </a:blip>
          <a:stretch>
            <a:fillRect/>
          </a:stretch>
        </p:blipFill>
        <p:spPr>
          <a:xfrm>
            <a:off x="2146188" y="3926850"/>
            <a:ext cx="760375" cy="760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Shape 7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4413" y="3926845"/>
            <a:ext cx="760375" cy="7603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Shape 73"/>
          <p:cNvSpPr/>
          <p:nvPr/>
        </p:nvSpPr>
        <p:spPr>
          <a:xfrm>
            <a:off x="6121200" y="2280475"/>
            <a:ext cx="2626500" cy="635100"/>
          </a:xfrm>
          <a:prstGeom prst="rect">
            <a:avLst/>
          </a:prstGeom>
          <a:solidFill>
            <a:srgbClr val="FF0000"/>
          </a:solidFill>
          <a:ln w="19050" cap="flat" cmpd="sng">
            <a:solidFill>
              <a:srgbClr val="4C4C4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Visuo-spatial Sketchpad</a:t>
            </a:r>
            <a:endParaRPr/>
          </a:p>
        </p:txBody>
      </p:sp>
      <p:sp>
        <p:nvSpPr>
          <p:cNvPr id="74" name="Shape 74"/>
          <p:cNvSpPr/>
          <p:nvPr/>
        </p:nvSpPr>
        <p:spPr>
          <a:xfrm>
            <a:off x="6121200" y="3226725"/>
            <a:ext cx="1114800" cy="1724100"/>
          </a:xfrm>
          <a:prstGeom prst="rect">
            <a:avLst/>
          </a:prstGeom>
          <a:solidFill>
            <a:srgbClr val="FF0000"/>
          </a:solidFill>
          <a:ln w="19050" cap="flat" cmpd="sng">
            <a:solidFill>
              <a:srgbClr val="4C4C4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Vision</a:t>
            </a:r>
            <a:endParaRPr/>
          </a:p>
        </p:txBody>
      </p:sp>
      <p:sp>
        <p:nvSpPr>
          <p:cNvPr id="75" name="Shape 75"/>
          <p:cNvSpPr/>
          <p:nvPr/>
        </p:nvSpPr>
        <p:spPr>
          <a:xfrm>
            <a:off x="7632900" y="3226725"/>
            <a:ext cx="1114800" cy="1724100"/>
          </a:xfrm>
          <a:prstGeom prst="rect">
            <a:avLst/>
          </a:prstGeom>
          <a:solidFill>
            <a:srgbClr val="FF0000"/>
          </a:solidFill>
          <a:ln w="19050" cap="flat" cmpd="sng">
            <a:solidFill>
              <a:srgbClr val="4C4C4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Location</a:t>
            </a:r>
            <a:endParaRPr/>
          </a:p>
        </p:txBody>
      </p:sp>
      <p:pic>
        <p:nvPicPr>
          <p:cNvPr id="76" name="Shape 7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56837" y="3926850"/>
            <a:ext cx="760375" cy="760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Shape 7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810113" y="3926850"/>
            <a:ext cx="760375" cy="7603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8" name="Shape 78"/>
          <p:cNvCxnSpPr>
            <a:endCxn id="73" idx="1"/>
          </p:cNvCxnSpPr>
          <p:nvPr/>
        </p:nvCxnSpPr>
        <p:spPr>
          <a:xfrm>
            <a:off x="5404500" y="2539825"/>
            <a:ext cx="716700" cy="58200"/>
          </a:xfrm>
          <a:prstGeom prst="straightConnector1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79" name="Shape 79"/>
          <p:cNvCxnSpPr>
            <a:stCxn id="69" idx="3"/>
          </p:cNvCxnSpPr>
          <p:nvPr/>
        </p:nvCxnSpPr>
        <p:spPr>
          <a:xfrm rot="10800000" flipH="1">
            <a:off x="3083700" y="2539825"/>
            <a:ext cx="778500" cy="58200"/>
          </a:xfrm>
          <a:prstGeom prst="straightConnector1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80" name="Shape 80"/>
          <p:cNvCxnSpPr>
            <a:stCxn id="67" idx="0"/>
          </p:cNvCxnSpPr>
          <p:nvPr/>
        </p:nvCxnSpPr>
        <p:spPr>
          <a:xfrm rot="10800000">
            <a:off x="2526375" y="2902725"/>
            <a:ext cx="0" cy="324000"/>
          </a:xfrm>
          <a:prstGeom prst="straightConnector1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1" name="Shape 81"/>
          <p:cNvCxnSpPr/>
          <p:nvPr/>
        </p:nvCxnSpPr>
        <p:spPr>
          <a:xfrm rot="10800000">
            <a:off x="6737038" y="2915575"/>
            <a:ext cx="0" cy="324000"/>
          </a:xfrm>
          <a:prstGeom prst="straightConnector1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2" name="Shape 82"/>
          <p:cNvCxnSpPr/>
          <p:nvPr/>
        </p:nvCxnSpPr>
        <p:spPr>
          <a:xfrm rot="10800000">
            <a:off x="8190313" y="2915575"/>
            <a:ext cx="0" cy="324000"/>
          </a:xfrm>
          <a:prstGeom prst="straightConnector1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3" name="Shape 83"/>
          <p:cNvCxnSpPr/>
          <p:nvPr/>
        </p:nvCxnSpPr>
        <p:spPr>
          <a:xfrm rot="10800000">
            <a:off x="1576500" y="3648000"/>
            <a:ext cx="387900" cy="0"/>
          </a:xfrm>
          <a:prstGeom prst="straightConnector1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4" name="Shape 8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22263" y="2598025"/>
            <a:ext cx="760375" cy="7603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5" name="Shape 85"/>
          <p:cNvCxnSpPr/>
          <p:nvPr/>
        </p:nvCxnSpPr>
        <p:spPr>
          <a:xfrm rot="10800000">
            <a:off x="1576550" y="4450375"/>
            <a:ext cx="387900" cy="0"/>
          </a:xfrm>
          <a:prstGeom prst="straightConnector1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700"/>
              <a:t>The working memory model (Baddeley &amp; Hitch, 1974)</a:t>
            </a:r>
            <a:endParaRPr sz="270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2100">
                <a:solidFill>
                  <a:schemeClr val="dk1"/>
                </a:solidFill>
              </a:rPr>
              <a:t>How many windows does your house or flat have?</a:t>
            </a:r>
            <a:endParaRPr sz="2100">
              <a:solidFill>
                <a:schemeClr val="dk1"/>
              </a:solidFill>
            </a:endParaRPr>
          </a:p>
          <a:p>
            <a:pPr marL="0" lvl="0" indent="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100">
              <a:solidFill>
                <a:schemeClr val="dk1"/>
              </a:solidFill>
            </a:endParaRPr>
          </a:p>
          <a:p>
            <a:pPr marL="0" lvl="0" indent="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2100">
                <a:solidFill>
                  <a:schemeClr val="dk1"/>
                </a:solidFill>
              </a:rPr>
              <a:t>What process did you have to go through to answer that question?</a:t>
            </a:r>
            <a:endParaRPr sz="2100">
              <a:solidFill>
                <a:schemeClr val="dk1"/>
              </a:solidFill>
            </a:endParaRPr>
          </a:p>
          <a:p>
            <a:pPr marL="0" lvl="0" indent="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100">
              <a:solidFill>
                <a:schemeClr val="dk1"/>
              </a:solidFill>
            </a:endParaRPr>
          </a:p>
          <a:p>
            <a:pPr marL="0" lvl="0" indent="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2100">
                <a:solidFill>
                  <a:schemeClr val="dk1"/>
                </a:solidFill>
              </a:rPr>
              <a:t>How would we explain that process using the WM model?</a:t>
            </a:r>
            <a:endParaRPr sz="9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Which WM components are used when...</a:t>
            </a:r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/>
              <a:t>1. Remembering a new telephone number...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2. Following spoken directions...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3. Calculating how much the bill will be...</a:t>
            </a:r>
            <a:endParaRPr sz="2100"/>
          </a:p>
          <a:p>
            <a:pPr marL="0" lvl="0" indent="0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100"/>
              <a:t>4. Remembering the unfamiliar foreign name. </a:t>
            </a:r>
            <a:endParaRPr sz="21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700"/>
              <a:t>The working memory model (Baddeley &amp; Hitch, 1974)</a:t>
            </a:r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/>
              <a:t>CE, PL and VSS each have their own processing resources.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Therefore, WM can be used to ‘multi-task’.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BUT ONLY IF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(1) tasks use different components AND 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100"/>
              <a:t>(2) the capacity of WM is not exceeded.</a:t>
            </a:r>
            <a:endParaRPr sz="21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Will there be a processing conflict?</a:t>
            </a: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2100"/>
              <a:t>Siobhan is trying to learn a poem for her English exam.  She is listening to orchestral music while she does so.</a:t>
            </a:r>
            <a:br>
              <a:rPr lang="en-GB" sz="2100"/>
            </a:br>
            <a:r>
              <a:rPr lang="en-GB" sz="2100"/>
              <a:t/>
            </a:r>
            <a:br>
              <a:rPr lang="en-GB" sz="2100"/>
            </a:br>
            <a:r>
              <a:rPr lang="en-GB" sz="2100"/>
              <a:t>Cara is also trying to learn the poem, for the same exam.  Cara is listening to rap while she does so.</a:t>
            </a:r>
            <a:br>
              <a:rPr lang="en-GB" sz="2100"/>
            </a:br>
            <a:r>
              <a:rPr lang="en-GB" sz="2100"/>
              <a:t/>
            </a:r>
            <a:br>
              <a:rPr lang="en-GB" sz="2100"/>
            </a:br>
            <a:r>
              <a:rPr lang="en-GB" sz="2100"/>
              <a:t>Mairead is playing Tetris on her phone when her younger sister asks her the answer to the sum 30 + 7.  A while later her sister comes back and asks her the answer to 48 x 23.</a:t>
            </a:r>
            <a:r>
              <a:rPr lang="en-GB"/>
              <a:t/>
            </a:r>
            <a:br>
              <a:rPr lang="en-GB"/>
            </a:b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Compare...</a:t>
            </a:r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/>
              <a:t>Remember: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Differences AND similarities.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100"/>
              <a:t>Make the comparison, then support with facts about each.  </a:t>
            </a:r>
            <a:endParaRPr sz="2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Office PowerPoint</Application>
  <PresentationFormat>On-screen Show (4:3)</PresentationFormat>
  <Paragraphs>36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Simple Dark</vt:lpstr>
      <vt:lpstr>The working memory model</vt:lpstr>
      <vt:lpstr>Socrative quiz</vt:lpstr>
      <vt:lpstr>The working memory model (Baddeley &amp; Hitch, 1974)</vt:lpstr>
      <vt:lpstr>The working memory model (Baddeley &amp; Hitch, 1974) </vt:lpstr>
      <vt:lpstr>Which WM components are used when...</vt:lpstr>
      <vt:lpstr>The working memory model (Baddeley &amp; Hitch, 1974)</vt:lpstr>
      <vt:lpstr>Will there be a processing conflict?</vt:lpstr>
      <vt:lpstr>Compare...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working memory model</dc:title>
  <dc:creator>Aidan Sammons</dc:creator>
  <cp:lastModifiedBy>Aidan Sammons</cp:lastModifiedBy>
  <cp:revision>1</cp:revision>
  <dcterms:modified xsi:type="dcterms:W3CDTF">2018-03-10T18:22:37Z</dcterms:modified>
</cp:coreProperties>
</file>