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5" name="TextBox 4"/>
          <p:cNvSpPr txBox="1"/>
          <p:nvPr userDrawn="1"/>
        </p:nvSpPr>
        <p:spPr>
          <a:xfrm>
            <a:off x="323528" y="6237312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psychlotron.org.uk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000">
                <a:solidFill>
                  <a:schemeClr val="lt2"/>
                </a:solidFill>
              </a:rPr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000">
              <a:solidFill>
                <a:schemeClr val="lt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BIG question: can we use psychological therapies to reduce offending?</a:t>
            </a: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Problem with the research</a:t>
            </a:r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Selection bias - less risky clients channeled towards treatment?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Performance bias - treatment not delivered as designed?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Measurement bias - reconviction data poor?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Attrition bias - dropouts more likely to reoffend?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Reporting bias - unfavourable data left out?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Anger and offending</a:t>
            </a:r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536631"/>
            <a:ext cx="8520600" cy="1144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2100"/>
              <a:t>“an arousal state of antagonism toward someone or something perceived to be the source of an aversive event”  (Novaco, 2000)</a:t>
            </a:r>
            <a:endParaRPr sz="2100"/>
          </a:p>
        </p:txBody>
      </p:sp>
      <p:sp>
        <p:nvSpPr>
          <p:cNvPr id="62" name="Shape 62"/>
          <p:cNvSpPr txBox="1"/>
          <p:nvPr/>
        </p:nvSpPr>
        <p:spPr>
          <a:xfrm>
            <a:off x="1527725" y="3906125"/>
            <a:ext cx="1257000" cy="763500"/>
          </a:xfrm>
          <a:prstGeom prst="rect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>
                <a:solidFill>
                  <a:srgbClr val="FFFFFF"/>
                </a:solidFill>
              </a:rPr>
              <a:t>Anger</a:t>
            </a:r>
            <a:endParaRPr sz="2300">
              <a:solidFill>
                <a:srgbClr val="FFFFFF"/>
              </a:solidFill>
            </a:endParaRPr>
          </a:p>
        </p:txBody>
      </p:sp>
      <p:sp>
        <p:nvSpPr>
          <p:cNvPr id="63" name="Shape 63"/>
          <p:cNvSpPr txBox="1"/>
          <p:nvPr/>
        </p:nvSpPr>
        <p:spPr>
          <a:xfrm>
            <a:off x="3943500" y="2860575"/>
            <a:ext cx="3264600" cy="763500"/>
          </a:xfrm>
          <a:prstGeom prst="rect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>
                <a:solidFill>
                  <a:srgbClr val="FFFFFF"/>
                </a:solidFill>
              </a:rPr>
              <a:t>Impulsive violence</a:t>
            </a:r>
            <a:endParaRPr sz="2300">
              <a:solidFill>
                <a:srgbClr val="FFFFFF"/>
              </a:solidFill>
            </a:endParaRPr>
          </a:p>
        </p:txBody>
      </p:sp>
      <p:sp>
        <p:nvSpPr>
          <p:cNvPr id="64" name="Shape 64"/>
          <p:cNvSpPr txBox="1"/>
          <p:nvPr/>
        </p:nvSpPr>
        <p:spPr>
          <a:xfrm>
            <a:off x="3943500" y="3906125"/>
            <a:ext cx="3264600" cy="763500"/>
          </a:xfrm>
          <a:prstGeom prst="rect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>
                <a:solidFill>
                  <a:srgbClr val="FFFFFF"/>
                </a:solidFill>
              </a:rPr>
              <a:t>Premeditated violence</a:t>
            </a:r>
            <a:endParaRPr sz="2300">
              <a:solidFill>
                <a:srgbClr val="FFFFFF"/>
              </a:solidFill>
            </a:endParaRPr>
          </a:p>
        </p:txBody>
      </p:sp>
      <p:sp>
        <p:nvSpPr>
          <p:cNvPr id="65" name="Shape 65"/>
          <p:cNvSpPr txBox="1"/>
          <p:nvPr/>
        </p:nvSpPr>
        <p:spPr>
          <a:xfrm>
            <a:off x="3943500" y="4951675"/>
            <a:ext cx="3264600" cy="763500"/>
          </a:xfrm>
          <a:prstGeom prst="rect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>
                <a:solidFill>
                  <a:srgbClr val="FFFFFF"/>
                </a:solidFill>
              </a:rPr>
              <a:t>Nonviolent offending?</a:t>
            </a:r>
            <a:endParaRPr sz="2300">
              <a:solidFill>
                <a:srgbClr val="FFFFFF"/>
              </a:solidFill>
            </a:endParaRPr>
          </a:p>
        </p:txBody>
      </p:sp>
      <p:cxnSp>
        <p:nvCxnSpPr>
          <p:cNvPr id="66" name="Shape 66"/>
          <p:cNvCxnSpPr>
            <a:stCxn id="62" idx="3"/>
            <a:endCxn id="63" idx="1"/>
          </p:cNvCxnSpPr>
          <p:nvPr/>
        </p:nvCxnSpPr>
        <p:spPr>
          <a:xfrm rot="10800000" flipH="1">
            <a:off x="2784725" y="3242375"/>
            <a:ext cx="1158900" cy="1045500"/>
          </a:xfrm>
          <a:prstGeom prst="straightConnector1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67" name="Shape 67"/>
          <p:cNvCxnSpPr>
            <a:stCxn id="62" idx="3"/>
          </p:cNvCxnSpPr>
          <p:nvPr/>
        </p:nvCxnSpPr>
        <p:spPr>
          <a:xfrm>
            <a:off x="2784725" y="4287875"/>
            <a:ext cx="1158900" cy="0"/>
          </a:xfrm>
          <a:prstGeom prst="straightConnector1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68" name="Shape 68"/>
          <p:cNvCxnSpPr>
            <a:stCxn id="62" idx="3"/>
          </p:cNvCxnSpPr>
          <p:nvPr/>
        </p:nvCxnSpPr>
        <p:spPr>
          <a:xfrm>
            <a:off x="2784725" y="4287875"/>
            <a:ext cx="1158900" cy="1045500"/>
          </a:xfrm>
          <a:prstGeom prst="straightConnector1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Anger and violent offending (Novaco, 2011)</a:t>
            </a:r>
            <a:endParaRPr/>
          </a:p>
        </p:txBody>
      </p:sp>
      <p:sp>
        <p:nvSpPr>
          <p:cNvPr id="74" name="Shape 74"/>
          <p:cNvSpPr txBox="1"/>
          <p:nvPr/>
        </p:nvSpPr>
        <p:spPr>
          <a:xfrm>
            <a:off x="3071125" y="3476875"/>
            <a:ext cx="1893300" cy="763500"/>
          </a:xfrm>
          <a:prstGeom prst="rect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>
                <a:solidFill>
                  <a:srgbClr val="FFFFFF"/>
                </a:solidFill>
              </a:rPr>
              <a:t>Anger</a:t>
            </a:r>
            <a:endParaRPr sz="2300">
              <a:solidFill>
                <a:srgbClr val="FFFFFF"/>
              </a:solidFill>
            </a:endParaRPr>
          </a:p>
        </p:txBody>
      </p:sp>
      <p:sp>
        <p:nvSpPr>
          <p:cNvPr id="75" name="Shape 75"/>
          <p:cNvSpPr txBox="1"/>
          <p:nvPr/>
        </p:nvSpPr>
        <p:spPr>
          <a:xfrm>
            <a:off x="438975" y="3476875"/>
            <a:ext cx="1893300" cy="763500"/>
          </a:xfrm>
          <a:prstGeom prst="rect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>
                <a:solidFill>
                  <a:srgbClr val="FFFFFF"/>
                </a:solidFill>
              </a:rPr>
              <a:t>Cognitive appraisal</a:t>
            </a:r>
            <a:endParaRPr sz="2300">
              <a:solidFill>
                <a:srgbClr val="FFFFFF"/>
              </a:solidFill>
            </a:endParaRPr>
          </a:p>
        </p:txBody>
      </p:sp>
      <p:sp>
        <p:nvSpPr>
          <p:cNvPr id="76" name="Shape 76"/>
          <p:cNvSpPr txBox="1"/>
          <p:nvPr/>
        </p:nvSpPr>
        <p:spPr>
          <a:xfrm>
            <a:off x="438975" y="2069900"/>
            <a:ext cx="1893300" cy="763500"/>
          </a:xfrm>
          <a:prstGeom prst="rect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>
                <a:solidFill>
                  <a:srgbClr val="FFFFFF"/>
                </a:solidFill>
              </a:rPr>
              <a:t>Stimulus</a:t>
            </a:r>
            <a:endParaRPr sz="2300">
              <a:solidFill>
                <a:srgbClr val="FFFFFF"/>
              </a:solidFill>
            </a:endParaRPr>
          </a:p>
        </p:txBody>
      </p:sp>
      <p:sp>
        <p:nvSpPr>
          <p:cNvPr id="77" name="Shape 77"/>
          <p:cNvSpPr txBox="1"/>
          <p:nvPr/>
        </p:nvSpPr>
        <p:spPr>
          <a:xfrm>
            <a:off x="5642125" y="2069900"/>
            <a:ext cx="1893300" cy="763500"/>
          </a:xfrm>
          <a:prstGeom prst="rect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>
                <a:solidFill>
                  <a:srgbClr val="FFFFFF"/>
                </a:solidFill>
              </a:rPr>
              <a:t>Justificatory schemas</a:t>
            </a:r>
            <a:endParaRPr sz="2300">
              <a:solidFill>
                <a:srgbClr val="FFFFFF"/>
              </a:solidFill>
            </a:endParaRPr>
          </a:p>
        </p:txBody>
      </p:sp>
      <p:sp>
        <p:nvSpPr>
          <p:cNvPr id="78" name="Shape 78"/>
          <p:cNvSpPr txBox="1"/>
          <p:nvPr/>
        </p:nvSpPr>
        <p:spPr>
          <a:xfrm>
            <a:off x="5642125" y="3476875"/>
            <a:ext cx="1893300" cy="763500"/>
          </a:xfrm>
          <a:prstGeom prst="rect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>
                <a:solidFill>
                  <a:srgbClr val="FFFFFF"/>
                </a:solidFill>
              </a:rPr>
              <a:t>Reduced inhibitions</a:t>
            </a:r>
            <a:endParaRPr sz="2300">
              <a:solidFill>
                <a:srgbClr val="FFFFFF"/>
              </a:solidFill>
            </a:endParaRPr>
          </a:p>
        </p:txBody>
      </p:sp>
      <p:sp>
        <p:nvSpPr>
          <p:cNvPr id="79" name="Shape 79"/>
          <p:cNvSpPr txBox="1"/>
          <p:nvPr/>
        </p:nvSpPr>
        <p:spPr>
          <a:xfrm>
            <a:off x="5642125" y="4883850"/>
            <a:ext cx="1893300" cy="763500"/>
          </a:xfrm>
          <a:prstGeom prst="rect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>
                <a:solidFill>
                  <a:srgbClr val="FFFFFF"/>
                </a:solidFill>
              </a:rPr>
              <a:t>Disrupted reappraisal</a:t>
            </a:r>
            <a:endParaRPr sz="2300">
              <a:solidFill>
                <a:srgbClr val="FFFFFF"/>
              </a:solidFill>
            </a:endParaRPr>
          </a:p>
        </p:txBody>
      </p:sp>
      <p:sp>
        <p:nvSpPr>
          <p:cNvPr id="80" name="Shape 80"/>
          <p:cNvSpPr/>
          <p:nvPr/>
        </p:nvSpPr>
        <p:spPr>
          <a:xfrm>
            <a:off x="5505650" y="1742125"/>
            <a:ext cx="2164200" cy="4200600"/>
          </a:xfrm>
          <a:prstGeom prst="rect">
            <a:avLst/>
          </a:prstGeom>
          <a:noFill/>
          <a:ln w="28575" cap="flat" cmpd="sng">
            <a:solidFill>
              <a:srgbClr val="4A86E8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81" name="Shape 81"/>
          <p:cNvCxnSpPr>
            <a:stCxn id="76" idx="2"/>
            <a:endCxn id="75" idx="0"/>
          </p:cNvCxnSpPr>
          <p:nvPr/>
        </p:nvCxnSpPr>
        <p:spPr>
          <a:xfrm>
            <a:off x="1385625" y="2833400"/>
            <a:ext cx="0" cy="643500"/>
          </a:xfrm>
          <a:prstGeom prst="straightConnector1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82" name="Shape 82"/>
          <p:cNvCxnSpPr>
            <a:stCxn id="75" idx="3"/>
            <a:endCxn id="74" idx="1"/>
          </p:cNvCxnSpPr>
          <p:nvPr/>
        </p:nvCxnSpPr>
        <p:spPr>
          <a:xfrm>
            <a:off x="2332275" y="3858625"/>
            <a:ext cx="738900" cy="0"/>
          </a:xfrm>
          <a:prstGeom prst="straightConnector1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83" name="Shape 83"/>
          <p:cNvCxnSpPr>
            <a:endCxn id="80" idx="1"/>
          </p:cNvCxnSpPr>
          <p:nvPr/>
        </p:nvCxnSpPr>
        <p:spPr>
          <a:xfrm>
            <a:off x="4964450" y="3842425"/>
            <a:ext cx="541200" cy="0"/>
          </a:xfrm>
          <a:prstGeom prst="straightConnector1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84" name="Shape 84"/>
          <p:cNvCxnSpPr>
            <a:endCxn id="80" idx="2"/>
          </p:cNvCxnSpPr>
          <p:nvPr/>
        </p:nvCxnSpPr>
        <p:spPr>
          <a:xfrm>
            <a:off x="3776450" y="4240225"/>
            <a:ext cx="2811300" cy="1702500"/>
          </a:xfrm>
          <a:prstGeom prst="bentConnector4">
            <a:avLst>
              <a:gd name="adj1" fmla="val -184"/>
              <a:gd name="adj2" fmla="val 113987"/>
            </a:avLst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triangle" w="lg" len="lg"/>
            <a:tailEnd type="none" w="lg" len="lg"/>
          </a:ln>
        </p:spPr>
      </p:cxnSp>
      <p:cxnSp>
        <p:nvCxnSpPr>
          <p:cNvPr id="85" name="Shape 85"/>
          <p:cNvCxnSpPr/>
          <p:nvPr/>
        </p:nvCxnSpPr>
        <p:spPr>
          <a:xfrm>
            <a:off x="7669850" y="3858625"/>
            <a:ext cx="541200" cy="0"/>
          </a:xfrm>
          <a:prstGeom prst="straightConnector1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86" name="Shape 86"/>
          <p:cNvSpPr txBox="1"/>
          <p:nvPr/>
        </p:nvSpPr>
        <p:spPr>
          <a:xfrm rot="-5400000">
            <a:off x="7614375" y="3396925"/>
            <a:ext cx="2084400" cy="891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900">
                <a:solidFill>
                  <a:srgbClr val="FF0000"/>
                </a:solidFill>
              </a:rPr>
              <a:t>VIOLENCE</a:t>
            </a:r>
            <a:endParaRPr sz="29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Anger management training</a:t>
            </a:r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Anger management is a cognitive behavioural treatment.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What assumptions are made about the underlying problem and solution?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100"/>
              <a:t>What sorts of techniques are likely to be involved?</a:t>
            </a:r>
            <a:endParaRPr sz="2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Anger management training</a:t>
            </a:r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Brief (20-40 hours) intervention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Aims:</a:t>
            </a:r>
            <a:endParaRPr sz="2100"/>
          </a:p>
          <a:p>
            <a:pPr marL="457200" lvl="0" indent="-361950">
              <a:spcBef>
                <a:spcPts val="160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Understand nature of anger and link with violence.</a:t>
            </a:r>
            <a:endParaRPr sz="2100"/>
          </a:p>
          <a:p>
            <a:pPr marL="457200" lvl="0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Recognise the signs of anger and diffuse them.</a:t>
            </a:r>
            <a:endParaRPr sz="2100"/>
          </a:p>
          <a:p>
            <a:pPr marL="457200" lvl="0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Notice and substitute cognitions that cause and sustain anger.</a:t>
            </a:r>
            <a:endParaRPr sz="2100"/>
          </a:p>
          <a:p>
            <a:pPr marL="457200" lvl="0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Teach coping strategies for anger.</a:t>
            </a:r>
            <a:endParaRPr sz="2100"/>
          </a:p>
          <a:p>
            <a:pPr marL="457200" lvl="0" indent="-361950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Teach appropriate alternatives to aggression.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100"/>
              <a:t>Group based, with (1) cognitive preparation; (2) skills acquisition; (3) application practice.  </a:t>
            </a:r>
            <a:endParaRPr sz="2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is a ‘meta-analysis’?</a:t>
            </a:r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Effectiveness of anger management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Meta analysis by Henwood et al (2015):</a:t>
            </a:r>
            <a:endParaRPr sz="2100"/>
          </a:p>
          <a:p>
            <a:pPr marL="457200" lvl="0" indent="-361950">
              <a:spcBef>
                <a:spcPts val="160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Searched literature, 3000+ potentially relevant studies.</a:t>
            </a:r>
            <a:endParaRPr sz="2100"/>
          </a:p>
          <a:p>
            <a:pPr marL="457200" lvl="0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Identified subset of 61 articles.</a:t>
            </a:r>
            <a:endParaRPr sz="2100"/>
          </a:p>
          <a:p>
            <a:pPr marL="457200" lvl="0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48 excluded (inadequate methodology).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14 studies considered:</a:t>
            </a:r>
            <a:endParaRPr sz="2100"/>
          </a:p>
          <a:p>
            <a:pPr marL="457200" lvl="0" indent="-361950" rtl="0">
              <a:spcBef>
                <a:spcPts val="160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CBT-based AMT</a:t>
            </a:r>
            <a:endParaRPr sz="2100"/>
          </a:p>
          <a:p>
            <a:pPr marL="457200" lvl="0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RCT or NRCT with suitable control group</a:t>
            </a:r>
            <a:endParaRPr sz="2100"/>
          </a:p>
          <a:p>
            <a:pPr marL="457200" lvl="0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50%+ adult male offender samples</a:t>
            </a:r>
            <a:endParaRPr sz="2100"/>
          </a:p>
          <a:p>
            <a:pPr marL="457200" lvl="0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Reconviction as outcome measure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Effectiveness of anger management</a:t>
            </a:r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17" name="Shape 117"/>
          <p:cNvPicPr preferRelativeResize="0"/>
          <p:nvPr/>
        </p:nvPicPr>
        <p:blipFill rotWithShape="1">
          <a:blip r:embed="rId3">
            <a:alphaModFix/>
          </a:blip>
          <a:srcRect l="23770" t="27353" r="26386" b="11711"/>
          <a:stretch/>
        </p:blipFill>
        <p:spPr>
          <a:xfrm>
            <a:off x="767689" y="1536625"/>
            <a:ext cx="7188687" cy="45566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Effectiveness of anger management</a:t>
            </a:r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Overall: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23% reduction in general recidivism with AMT.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100"/>
              <a:t>28% reduction in violent recidivism with AMT.</a:t>
            </a:r>
            <a:endParaRPr sz="2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</Words>
  <Application>Microsoft Office PowerPoint</Application>
  <PresentationFormat>On-screen Show (4:3)</PresentationFormat>
  <Paragraphs>50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Simple Dark</vt:lpstr>
      <vt:lpstr>BIG question: can we use psychological therapies to reduce offending?</vt:lpstr>
      <vt:lpstr>Anger and offending</vt:lpstr>
      <vt:lpstr>Anger and violent offending (Novaco, 2011)</vt:lpstr>
      <vt:lpstr>Anger management training</vt:lpstr>
      <vt:lpstr>Anger management training</vt:lpstr>
      <vt:lpstr>What is a ‘meta-analysis’?</vt:lpstr>
      <vt:lpstr>Effectiveness of anger management</vt:lpstr>
      <vt:lpstr>Effectiveness of anger management</vt:lpstr>
      <vt:lpstr>Effectiveness of anger management</vt:lpstr>
      <vt:lpstr>Problem with the research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question: can we use psychological therapies to reduce offending?</dc:title>
  <dc:creator>Aidan Sammons</dc:creator>
  <cp:lastModifiedBy>Aidan Sammons</cp:lastModifiedBy>
  <cp:revision>1</cp:revision>
  <dcterms:modified xsi:type="dcterms:W3CDTF">2018-01-13T16:45:12Z</dcterms:modified>
</cp:coreProperties>
</file>