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None/>
              </a:p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Font typeface="Calibri"/>
                <a:buNone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5200"/>
              <a:buNone/>
              <a:defRPr sz="5200"/>
            </a:lvl1pPr>
            <a:lvl2pPr lvl="1" algn="ctr">
              <a:spcBef>
                <a:spcPts val="0"/>
              </a:spcBef>
              <a:buSzPts val="5200"/>
              <a:buNone/>
              <a:defRPr sz="5200"/>
            </a:lvl2pPr>
            <a:lvl3pPr lvl="2" algn="ctr">
              <a:spcBef>
                <a:spcPts val="0"/>
              </a:spcBef>
              <a:buSzPts val="5200"/>
              <a:buNone/>
              <a:defRPr sz="5200"/>
            </a:lvl3pPr>
            <a:lvl4pPr lvl="3" algn="ctr">
              <a:spcBef>
                <a:spcPts val="0"/>
              </a:spcBef>
              <a:buSzPts val="5200"/>
              <a:buNone/>
              <a:defRPr sz="5200"/>
            </a:lvl4pPr>
            <a:lvl5pPr lvl="4" algn="ctr">
              <a:spcBef>
                <a:spcPts val="0"/>
              </a:spcBef>
              <a:buSzPts val="5200"/>
              <a:buNone/>
              <a:defRPr sz="5200"/>
            </a:lvl5pPr>
            <a:lvl6pPr lvl="5" algn="ctr">
              <a:spcBef>
                <a:spcPts val="0"/>
              </a:spcBef>
              <a:buSzPts val="5200"/>
              <a:buNone/>
              <a:defRPr sz="5200"/>
            </a:lvl6pPr>
            <a:lvl7pPr lvl="6" algn="ctr">
              <a:spcBef>
                <a:spcPts val="0"/>
              </a:spcBef>
              <a:buSzPts val="5200"/>
              <a:buNone/>
              <a:defRPr sz="5200"/>
            </a:lvl7pPr>
            <a:lvl8pPr lvl="7" algn="ctr">
              <a:spcBef>
                <a:spcPts val="0"/>
              </a:spcBef>
              <a:buSzPts val="5200"/>
              <a:buNone/>
              <a:defRPr sz="5200"/>
            </a:lvl8pPr>
            <a:lvl9pPr lvl="8" algn="ctr">
              <a:spcBef>
                <a:spcPts val="0"/>
              </a:spcBef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12000"/>
              <a:buNone/>
              <a:defRPr sz="12000"/>
            </a:lvl1pPr>
            <a:lvl2pPr lvl="1" algn="ctr">
              <a:spcBef>
                <a:spcPts val="0"/>
              </a:spcBef>
              <a:buSzPts val="12000"/>
              <a:buNone/>
              <a:defRPr sz="12000"/>
            </a:lvl2pPr>
            <a:lvl3pPr lvl="2" algn="ctr">
              <a:spcBef>
                <a:spcPts val="0"/>
              </a:spcBef>
              <a:buSzPts val="12000"/>
              <a:buNone/>
              <a:defRPr sz="12000"/>
            </a:lvl3pPr>
            <a:lvl4pPr lvl="3" algn="ctr">
              <a:spcBef>
                <a:spcPts val="0"/>
              </a:spcBef>
              <a:buSzPts val="12000"/>
              <a:buNone/>
              <a:defRPr sz="12000"/>
            </a:lvl4pPr>
            <a:lvl5pPr lvl="4" algn="ctr">
              <a:spcBef>
                <a:spcPts val="0"/>
              </a:spcBef>
              <a:buSzPts val="12000"/>
              <a:buNone/>
              <a:defRPr sz="12000"/>
            </a:lvl5pPr>
            <a:lvl6pPr lvl="5" algn="ctr">
              <a:spcBef>
                <a:spcPts val="0"/>
              </a:spcBef>
              <a:buSzPts val="12000"/>
              <a:buNone/>
              <a:defRPr sz="12000"/>
            </a:lvl6pPr>
            <a:lvl7pPr lvl="6" algn="ctr">
              <a:spcBef>
                <a:spcPts val="0"/>
              </a:spcBef>
              <a:buSzPts val="12000"/>
              <a:buNone/>
              <a:defRPr sz="12000"/>
            </a:lvl7pPr>
            <a:lvl8pPr lvl="7" algn="ctr">
              <a:spcBef>
                <a:spcPts val="0"/>
              </a:spcBef>
              <a:buSzPts val="12000"/>
              <a:buNone/>
              <a:defRPr sz="12000"/>
            </a:lvl8pPr>
            <a:lvl9pPr lvl="8" algn="ctr">
              <a:spcBef>
                <a:spcPts val="0"/>
              </a:spcBef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buSzPts val="1800"/>
              <a:buChar char="●"/>
              <a:defRPr/>
            </a:lvl1pPr>
            <a:lvl2pPr lvl="1" algn="ctr">
              <a:spcBef>
                <a:spcPts val="0"/>
              </a:spcBef>
              <a:buSzPts val="1400"/>
              <a:buChar char="○"/>
              <a:defRPr/>
            </a:lvl2pPr>
            <a:lvl3pPr lvl="2" algn="ctr">
              <a:spcBef>
                <a:spcPts val="0"/>
              </a:spcBef>
              <a:buSzPts val="1400"/>
              <a:buChar char="■"/>
              <a:defRPr/>
            </a:lvl3pPr>
            <a:lvl4pPr lvl="3" algn="ctr">
              <a:spcBef>
                <a:spcPts val="0"/>
              </a:spcBef>
              <a:buSzPts val="1400"/>
              <a:buChar char="●"/>
              <a:defRPr/>
            </a:lvl4pPr>
            <a:lvl5pPr lvl="4" algn="ctr">
              <a:spcBef>
                <a:spcPts val="0"/>
              </a:spcBef>
              <a:buSzPts val="1400"/>
              <a:buChar char="○"/>
              <a:defRPr/>
            </a:lvl5pPr>
            <a:lvl6pPr lvl="5" algn="ctr">
              <a:spcBef>
                <a:spcPts val="0"/>
              </a:spcBef>
              <a:buSzPts val="1400"/>
              <a:buChar char="■"/>
              <a:defRPr/>
            </a:lvl6pPr>
            <a:lvl7pPr lvl="6" algn="ctr">
              <a:spcBef>
                <a:spcPts val="0"/>
              </a:spcBef>
              <a:buSzPts val="1400"/>
              <a:buChar char="●"/>
              <a:defRPr/>
            </a:lvl7pPr>
            <a:lvl8pPr lvl="7" algn="ctr">
              <a:spcBef>
                <a:spcPts val="0"/>
              </a:spcBef>
              <a:buSzPts val="1400"/>
              <a:buChar char="○"/>
              <a:defRPr/>
            </a:lvl8pPr>
            <a:lvl9pPr lvl="8" algn="ctr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ts val="3600"/>
              <a:buNone/>
              <a:defRPr sz="3600"/>
            </a:lvl1pPr>
            <a:lvl2pPr lvl="1" algn="ctr">
              <a:spcBef>
                <a:spcPts val="0"/>
              </a:spcBef>
              <a:buSzPts val="3600"/>
              <a:buNone/>
              <a:defRPr sz="3600"/>
            </a:lvl2pPr>
            <a:lvl3pPr lvl="2" algn="ctr">
              <a:spcBef>
                <a:spcPts val="0"/>
              </a:spcBef>
              <a:buSzPts val="3600"/>
              <a:buNone/>
              <a:defRPr sz="3600"/>
            </a:lvl3pPr>
            <a:lvl4pPr lvl="3" algn="ctr">
              <a:spcBef>
                <a:spcPts val="0"/>
              </a:spcBef>
              <a:buSzPts val="3600"/>
              <a:buNone/>
              <a:defRPr sz="3600"/>
            </a:lvl4pPr>
            <a:lvl5pPr lvl="4" algn="ctr">
              <a:spcBef>
                <a:spcPts val="0"/>
              </a:spcBef>
              <a:buSzPts val="3600"/>
              <a:buNone/>
              <a:defRPr sz="3600"/>
            </a:lvl5pPr>
            <a:lvl6pPr lvl="5" algn="ctr">
              <a:spcBef>
                <a:spcPts val="0"/>
              </a:spcBef>
              <a:buSzPts val="3600"/>
              <a:buNone/>
              <a:defRPr sz="3600"/>
            </a:lvl6pPr>
            <a:lvl7pPr lvl="6" algn="ctr">
              <a:spcBef>
                <a:spcPts val="0"/>
              </a:spcBef>
              <a:buSzPts val="3600"/>
              <a:buNone/>
              <a:defRPr sz="3600"/>
            </a:lvl7pPr>
            <a:lvl8pPr lvl="7" algn="ctr">
              <a:spcBef>
                <a:spcPts val="0"/>
              </a:spcBef>
              <a:buSzPts val="3600"/>
              <a:buNone/>
              <a:defRPr sz="3600"/>
            </a:lvl8pPr>
            <a:lvl9pPr lvl="8" algn="ctr">
              <a:spcBef>
                <a:spcPts val="0"/>
              </a:spcBef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400"/>
              <a:buNone/>
              <a:defRPr sz="2400"/>
            </a:lvl1pPr>
            <a:lvl2pPr lvl="1">
              <a:spcBef>
                <a:spcPts val="0"/>
              </a:spcBef>
              <a:buSzPts val="2400"/>
              <a:buNone/>
              <a:defRPr sz="2400"/>
            </a:lvl2pPr>
            <a:lvl3pPr lvl="2">
              <a:spcBef>
                <a:spcPts val="0"/>
              </a:spcBef>
              <a:buSzPts val="2400"/>
              <a:buNone/>
              <a:defRPr sz="2400"/>
            </a:lvl3pPr>
            <a:lvl4pPr lvl="3">
              <a:spcBef>
                <a:spcPts val="0"/>
              </a:spcBef>
              <a:buSzPts val="2400"/>
              <a:buNone/>
              <a:defRPr sz="2400"/>
            </a:lvl4pPr>
            <a:lvl5pPr lvl="4">
              <a:spcBef>
                <a:spcPts val="0"/>
              </a:spcBef>
              <a:buSzPts val="2400"/>
              <a:buNone/>
              <a:defRPr sz="2400"/>
            </a:lvl5pPr>
            <a:lvl6pPr lvl="5">
              <a:spcBef>
                <a:spcPts val="0"/>
              </a:spcBef>
              <a:buSzPts val="2400"/>
              <a:buNone/>
              <a:defRPr sz="2400"/>
            </a:lvl6pPr>
            <a:lvl7pPr lvl="6">
              <a:spcBef>
                <a:spcPts val="0"/>
              </a:spcBef>
              <a:buSzPts val="2400"/>
              <a:buNone/>
              <a:defRPr sz="2400"/>
            </a:lvl7pPr>
            <a:lvl8pPr lvl="7">
              <a:spcBef>
                <a:spcPts val="0"/>
              </a:spcBef>
              <a:buSzPts val="2400"/>
              <a:buNone/>
              <a:defRPr sz="2400"/>
            </a:lvl8pPr>
            <a:lvl9pPr lvl="8">
              <a:spcBef>
                <a:spcPts val="0"/>
              </a:spcBef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200"/>
              <a:buChar char="●"/>
              <a:defRPr sz="12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4800"/>
              <a:buNone/>
              <a:defRPr sz="4800"/>
            </a:lvl1pPr>
            <a:lvl2pPr lvl="1">
              <a:spcBef>
                <a:spcPts val="0"/>
              </a:spcBef>
              <a:buSzPts val="4800"/>
              <a:buNone/>
              <a:defRPr sz="4800"/>
            </a:lvl2pPr>
            <a:lvl3pPr lvl="2">
              <a:spcBef>
                <a:spcPts val="0"/>
              </a:spcBef>
              <a:buSzPts val="4800"/>
              <a:buNone/>
              <a:defRPr sz="4800"/>
            </a:lvl3pPr>
            <a:lvl4pPr lvl="3">
              <a:spcBef>
                <a:spcPts val="0"/>
              </a:spcBef>
              <a:buSzPts val="4800"/>
              <a:buNone/>
              <a:defRPr sz="4800"/>
            </a:lvl4pPr>
            <a:lvl5pPr lvl="4">
              <a:spcBef>
                <a:spcPts val="0"/>
              </a:spcBef>
              <a:buSzPts val="4800"/>
              <a:buNone/>
              <a:defRPr sz="4800"/>
            </a:lvl5pPr>
            <a:lvl6pPr lvl="5">
              <a:spcBef>
                <a:spcPts val="0"/>
              </a:spcBef>
              <a:buSzPts val="4800"/>
              <a:buNone/>
              <a:defRPr sz="4800"/>
            </a:lvl6pPr>
            <a:lvl7pPr lvl="6">
              <a:spcBef>
                <a:spcPts val="0"/>
              </a:spcBef>
              <a:buSzPts val="4800"/>
              <a:buNone/>
              <a:defRPr sz="4800"/>
            </a:lvl7pPr>
            <a:lvl8pPr lvl="7">
              <a:spcBef>
                <a:spcPts val="0"/>
              </a:spcBef>
              <a:buSzPts val="4800"/>
              <a:buNone/>
              <a:defRPr sz="4800"/>
            </a:lvl8pPr>
            <a:lvl9pPr lvl="8">
              <a:spcBef>
                <a:spcPts val="0"/>
              </a:spcBef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33"/>
            <a:ext cx="457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4200"/>
              <a:buNone/>
              <a:defRPr sz="4200"/>
            </a:lvl1pPr>
            <a:lvl2pPr lvl="1" algn="ctr">
              <a:spcBef>
                <a:spcPts val="0"/>
              </a:spcBef>
              <a:buSzPts val="4200"/>
              <a:buNone/>
              <a:defRPr sz="4200"/>
            </a:lvl2pPr>
            <a:lvl3pPr lvl="2" algn="ctr">
              <a:spcBef>
                <a:spcPts val="0"/>
              </a:spcBef>
              <a:buSzPts val="4200"/>
              <a:buNone/>
              <a:defRPr sz="4200"/>
            </a:lvl3pPr>
            <a:lvl4pPr lvl="3" algn="ctr">
              <a:spcBef>
                <a:spcPts val="0"/>
              </a:spcBef>
              <a:buSzPts val="4200"/>
              <a:buNone/>
              <a:defRPr sz="4200"/>
            </a:lvl4pPr>
            <a:lvl5pPr lvl="4" algn="ctr">
              <a:spcBef>
                <a:spcPts val="0"/>
              </a:spcBef>
              <a:buSzPts val="4200"/>
              <a:buNone/>
              <a:defRPr sz="4200"/>
            </a:lvl5pPr>
            <a:lvl6pPr lvl="5" algn="ctr">
              <a:spcBef>
                <a:spcPts val="0"/>
              </a:spcBef>
              <a:buSzPts val="4200"/>
              <a:buNone/>
              <a:defRPr sz="4200"/>
            </a:lvl6pPr>
            <a:lvl7pPr lvl="6" algn="ctr">
              <a:spcBef>
                <a:spcPts val="0"/>
              </a:spcBef>
              <a:buSzPts val="4200"/>
              <a:buNone/>
              <a:defRPr sz="4200"/>
            </a:lvl7pPr>
            <a:lvl8pPr lvl="7" algn="ctr">
              <a:spcBef>
                <a:spcPts val="0"/>
              </a:spcBef>
              <a:buSzPts val="4200"/>
              <a:buNone/>
              <a:defRPr sz="4200"/>
            </a:lvl8pPr>
            <a:lvl9pPr lvl="8" algn="ctr">
              <a:spcBef>
                <a:spcPts val="0"/>
              </a:spcBef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lt2"/>
                </a:solidFill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en-US" sz="1000">
              <a:solidFill>
                <a:schemeClr val="lt2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323528" y="6381328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psychlotron.org.uk</a:t>
            </a:r>
            <a:endParaRPr lang="en-GB" dirty="0">
              <a:solidFill>
                <a:schemeClr val="tx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BIG question: what’s the best way to treat drug addiction?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Key questions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100"/>
              <a:t>Psychologists don’t just study people for the sake of it.  Many psychologists are interested in solving social problems using their science.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Throughout the course, we will consider a series of ‘key questions of relevance to society’ and apply psychological ideas to them.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There will be at least one ‘key question’ per topic.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Drug addiction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100"/>
              <a:t>Drug addiction occurs when a user has diminished control over drug use and normal functioning is affected.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Impaired control (cravings; failed reduction or abstinence).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Social or work problems.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Risky use.</a:t>
            </a:r>
          </a:p>
          <a:p>
            <a:pPr marL="457200" lvl="0" indent="-361950">
              <a:spcBef>
                <a:spcPts val="0"/>
              </a:spcBef>
              <a:buSzPts val="2100"/>
              <a:buChar char="●"/>
            </a:pPr>
            <a:r>
              <a:rPr lang="en-US" sz="2100"/>
              <a:t>Tolerance and withdrawal.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Addiction mechanisms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100"/>
              <a:t>People take drugs in order to: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Feel good;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Relieve stress;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Improve performance;</a:t>
            </a:r>
          </a:p>
          <a:p>
            <a:pPr marL="457200" lvl="0" indent="-361950">
              <a:spcBef>
                <a:spcPts val="0"/>
              </a:spcBef>
              <a:buSzPts val="2100"/>
              <a:buChar char="●"/>
            </a:pPr>
            <a:r>
              <a:rPr lang="en-US" sz="2100"/>
              <a:t>Curiosity and peer pressure.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Prolonged use affects brain functioning:</a:t>
            </a:r>
          </a:p>
          <a:p>
            <a:pPr marL="457200" lvl="0" indent="-36195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Changes to neurotransmitter levels;</a:t>
            </a:r>
          </a:p>
          <a:p>
            <a:pPr marL="457200" lvl="0" indent="-361950" rtl="0">
              <a:spcBef>
                <a:spcPts val="0"/>
              </a:spcBef>
              <a:buSzPts val="2100"/>
              <a:buChar char="●"/>
            </a:pPr>
            <a:r>
              <a:rPr lang="en-US" sz="2100"/>
              <a:t>Changes to receptor density/sensitivity.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Abstinence causes physical and psychological symptoms; it is difficult to stop using.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Treating addiction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100"/>
              <a:t>Drug treatments for drug addiction are designed to reduce cravings/withdrawal symptoms in a controlled way.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E.g. methadone - binds to opioid receptors; long-acting; does not induce euphoria.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There is a debate over whether this is a good idea.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Small group debate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100"/>
              <a:t>1. Individually, prepare the case </a:t>
            </a:r>
            <a:r>
              <a:rPr lang="en-US" sz="2100" b="1"/>
              <a:t>for</a:t>
            </a:r>
            <a:r>
              <a:rPr lang="en-US" sz="2100"/>
              <a:t> or </a:t>
            </a:r>
            <a:r>
              <a:rPr lang="en-US" sz="2100" b="1"/>
              <a:t>against</a:t>
            </a:r>
            <a:r>
              <a:rPr lang="en-US" sz="2100"/>
              <a:t> using drugs to treat drug addiction. Use your preparation notes and the additional article from The Guardian.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100"/>
              <a:t>2. Combine ideas with your team; divide up the case between you.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100"/>
              <a:t>3. Debate with opposing team - you’ll need rules.  No note taking during debate.</a:t>
            </a:r>
          </a:p>
          <a:p>
            <a:pPr lvl="0">
              <a:spcBef>
                <a:spcPts val="0"/>
              </a:spcBef>
              <a:buNone/>
            </a:pPr>
            <a:r>
              <a:rPr lang="en-US" sz="2100"/>
              <a:t>4. Summarise the most convincing arguments for and against.  Decide which you find more convincing.</a:t>
            </a:r>
            <a:r>
              <a:rPr lang="en-US"/>
              <a:t>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100"/>
              <a:t>Should we use drugs to treat drug addiction?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Record the key ideas and arguments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Microsoft Office PowerPoint</Application>
  <PresentationFormat>On-screen Show (4:3)</PresentationFormat>
  <Paragraphs>40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Simple Dark</vt:lpstr>
      <vt:lpstr>BIG question: what’s the best way to treat drug addiction?</vt:lpstr>
      <vt:lpstr>Key questions</vt:lpstr>
      <vt:lpstr>Drug addiction</vt:lpstr>
      <vt:lpstr>Addiction mechanisms</vt:lpstr>
      <vt:lpstr>Treating addiction</vt:lpstr>
      <vt:lpstr>Small group debate</vt:lpstr>
      <vt:lpstr>Slide 7</vt:lpstr>
      <vt:lpstr>Record the key ideas and arguments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question: what’s the best way to treat drug addiction?</dc:title>
  <dc:creator>Aidan Sammons</dc:creator>
  <cp:lastModifiedBy>Aidan Sammons</cp:lastModifiedBy>
  <cp:revision>1</cp:revision>
  <dcterms:modified xsi:type="dcterms:W3CDTF">2017-12-02T20:31:44Z</dcterms:modified>
</cp:coreProperties>
</file>