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dirty="0"/>
          </a:p>
        </p:txBody>
      </p:sp>
      <p:sp>
        <p:nvSpPr>
          <p:cNvPr id="19" name="Shape 19"/>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7"/>
            <a:ext cx="8520600" cy="17343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
        <p:nvSpPr>
          <p:cNvPr id="5" name="TextBox 4"/>
          <p:cNvSpPr txBox="1"/>
          <p:nvPr userDrawn="1"/>
        </p:nvSpPr>
        <p:spPr>
          <a:xfrm>
            <a:off x="323528" y="6309320"/>
            <a:ext cx="2952328" cy="307777"/>
          </a:xfrm>
          <a:prstGeom prst="rect">
            <a:avLst/>
          </a:prstGeom>
          <a:noFill/>
        </p:spPr>
        <p:txBody>
          <a:bodyPr wrap="square" rtlCol="0">
            <a:spAutoFit/>
          </a:bodyPr>
          <a:lstStyle/>
          <a:p>
            <a:r>
              <a:rPr lang="en-GB" dirty="0" smtClean="0">
                <a:solidFill>
                  <a:schemeClr val="tx1"/>
                </a:solidFill>
              </a:rPr>
              <a:t>psychlotron.org.uk</a:t>
            </a:r>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An example practical</a:t>
            </a:r>
          </a:p>
        </p:txBody>
      </p:sp>
      <p:sp>
        <p:nvSpPr>
          <p:cNvPr id="61" name="Shape 61"/>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200"/>
              <a:t>Aims:</a:t>
            </a:r>
          </a:p>
          <a:p>
            <a:pPr lvl="0">
              <a:spcBef>
                <a:spcPts val="0"/>
              </a:spcBef>
              <a:buNone/>
            </a:pPr>
            <a:r>
              <a:rPr lang="en-GB" sz="2200"/>
              <a:t>See what’s involved</a:t>
            </a:r>
          </a:p>
          <a:p>
            <a:pPr lvl="0">
              <a:spcBef>
                <a:spcPts val="0"/>
              </a:spcBef>
              <a:buNone/>
            </a:pPr>
            <a:r>
              <a:rPr lang="en-GB" sz="2200"/>
              <a:t>Understand how correlation studies work</a:t>
            </a:r>
          </a:p>
          <a:p>
            <a:pPr lvl="0">
              <a:spcBef>
                <a:spcPts val="0"/>
              </a:spcBef>
              <a:buNone/>
            </a:pPr>
            <a:r>
              <a:rPr lang="en-GB" sz="2200"/>
              <a:t>Get you thinking about evaluation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Background of the study</a:t>
            </a:r>
          </a:p>
        </p:txBody>
      </p:sp>
      <p:sp>
        <p:nvSpPr>
          <p:cNvPr id="115" name="Shape 115"/>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If prenatal testosterone is related to aggression levels, we should find a correlation between digit ratio and aggression scores.</a:t>
            </a:r>
          </a:p>
          <a:p>
            <a:pPr lvl="0">
              <a:spcBef>
                <a:spcPts val="0"/>
              </a:spcBef>
              <a:buNone/>
            </a:pPr>
            <a:r>
              <a:rPr lang="en-GB" sz="2100"/>
              <a:t>H</a:t>
            </a:r>
            <a:r>
              <a:rPr lang="en-GB" sz="900"/>
              <a:t>1</a:t>
            </a:r>
            <a:r>
              <a:rPr lang="en-GB" sz="2100"/>
              <a:t> - There will be a positive correlation between D2:D4 digit ratio and aggression questionnaire scores.</a:t>
            </a:r>
          </a:p>
          <a:p>
            <a:pPr lvl="0">
              <a:spcBef>
                <a:spcPts val="0"/>
              </a:spcBef>
              <a:buNone/>
            </a:pPr>
            <a:r>
              <a:rPr lang="en-GB" sz="2100"/>
              <a:t>H</a:t>
            </a:r>
            <a:r>
              <a:rPr lang="en-GB" sz="900"/>
              <a:t>0</a:t>
            </a:r>
            <a:r>
              <a:rPr lang="en-GB" sz="2100"/>
              <a:t> - There will be no correlation between D2:D4 digit ratios and aggression questionnaire scores.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Next steps</a:t>
            </a:r>
          </a:p>
        </p:txBody>
      </p:sp>
      <p:sp>
        <p:nvSpPr>
          <p:cNvPr id="121" name="Shape 121"/>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Collate the data.</a:t>
            </a:r>
          </a:p>
          <a:p>
            <a:pPr lvl="0">
              <a:spcBef>
                <a:spcPts val="0"/>
              </a:spcBef>
              <a:buNone/>
            </a:pPr>
            <a:r>
              <a:rPr lang="en-GB" sz="2100"/>
              <a:t>Analyse the data.</a:t>
            </a:r>
          </a:p>
          <a:p>
            <a:pPr lvl="0">
              <a:spcBef>
                <a:spcPts val="0"/>
              </a:spcBef>
              <a:buNone/>
            </a:pPr>
            <a:r>
              <a:rPr lang="en-GB" sz="2100"/>
              <a:t>Decide whether the result was caused by chance.</a:t>
            </a:r>
          </a:p>
          <a:p>
            <a:pPr lvl="0">
              <a:spcBef>
                <a:spcPts val="0"/>
              </a:spcBef>
              <a:buNone/>
            </a:pPr>
            <a:r>
              <a:rPr lang="en-GB" sz="2100"/>
              <a:t>Draw a conclusion.</a:t>
            </a:r>
          </a:p>
          <a:p>
            <a:pPr lvl="0">
              <a:spcBef>
                <a:spcPts val="0"/>
              </a:spcBef>
              <a:buNone/>
            </a:pPr>
            <a:r>
              <a:rPr lang="en-GB" sz="2100"/>
              <a:t>Evaluate the study.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Evaluation</a:t>
            </a:r>
          </a:p>
        </p:txBody>
      </p:sp>
      <p:sp>
        <p:nvSpPr>
          <p:cNvPr id="127" name="Shape 12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Generalisability</a:t>
            </a:r>
          </a:p>
          <a:p>
            <a:pPr lvl="0">
              <a:spcBef>
                <a:spcPts val="0"/>
              </a:spcBef>
              <a:buNone/>
            </a:pPr>
            <a:r>
              <a:rPr lang="en-GB" sz="2100"/>
              <a:t>Reliability</a:t>
            </a:r>
          </a:p>
          <a:p>
            <a:pPr lvl="0">
              <a:spcBef>
                <a:spcPts val="0"/>
              </a:spcBef>
              <a:buNone/>
            </a:pPr>
            <a:r>
              <a:rPr lang="en-GB" sz="2100"/>
              <a:t>Objectivity</a:t>
            </a:r>
          </a:p>
          <a:p>
            <a:pPr lvl="0">
              <a:spcBef>
                <a:spcPts val="0"/>
              </a:spcBef>
              <a:buNone/>
            </a:pPr>
            <a:r>
              <a:rPr lang="en-GB" sz="2100"/>
              <a:t>Validity</a:t>
            </a:r>
          </a:p>
          <a:p>
            <a:pPr lvl="0">
              <a:spcBef>
                <a:spcPts val="0"/>
              </a:spcBef>
              <a:buNone/>
            </a:pPr>
            <a:r>
              <a:rPr lang="en-GB" sz="2100"/>
              <a:t>Ethics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endParaRPr/>
          </a:p>
        </p:txBody>
      </p:sp>
      <p:sp>
        <p:nvSpPr>
          <p:cNvPr id="133" name="Shape 13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What do we look at to assess the quality of a research study?</a:t>
            </a:r>
          </a:p>
        </p:txBody>
      </p:sp>
      <p:sp>
        <p:nvSpPr>
          <p:cNvPr id="67" name="Shape 6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G.R.O.V.E.</a:t>
            </a:r>
          </a:p>
        </p:txBody>
      </p:sp>
      <p:sp>
        <p:nvSpPr>
          <p:cNvPr id="73" name="Shape 7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700"/>
              <a:t>Generalisability</a:t>
            </a:r>
          </a:p>
          <a:p>
            <a:pPr lvl="0">
              <a:spcBef>
                <a:spcPts val="0"/>
              </a:spcBef>
              <a:buNone/>
            </a:pPr>
            <a:r>
              <a:rPr lang="en-GB" sz="2700"/>
              <a:t>Reliability</a:t>
            </a:r>
          </a:p>
          <a:p>
            <a:pPr lvl="0">
              <a:spcBef>
                <a:spcPts val="0"/>
              </a:spcBef>
              <a:buNone/>
            </a:pPr>
            <a:r>
              <a:rPr lang="en-GB" sz="2700"/>
              <a:t>Objectivity</a:t>
            </a:r>
          </a:p>
          <a:p>
            <a:pPr lvl="0">
              <a:spcBef>
                <a:spcPts val="0"/>
              </a:spcBef>
              <a:buNone/>
            </a:pPr>
            <a:r>
              <a:rPr lang="en-GB" sz="2700"/>
              <a:t>Validity</a:t>
            </a:r>
          </a:p>
          <a:p>
            <a:pPr lvl="0">
              <a:spcBef>
                <a:spcPts val="0"/>
              </a:spcBef>
              <a:buNone/>
            </a:pPr>
            <a:r>
              <a:rPr lang="en-GB" sz="2700"/>
              <a:t>Ethics</a:t>
            </a:r>
          </a:p>
          <a:p>
            <a:pPr lvl="0">
              <a:spcBef>
                <a:spcPts val="0"/>
              </a:spcBef>
              <a:buNone/>
            </a:pPr>
            <a:r>
              <a:rPr lang="en-GB" sz="2700"/>
              <a:t>During the demo, I will be asking you to stop, discuss and record your thoughts about GROVE in this study.</a:t>
            </a:r>
          </a:p>
          <a:p>
            <a:pPr lv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Practical demo</a:t>
            </a:r>
          </a:p>
        </p:txBody>
      </p:sp>
      <p:sp>
        <p:nvSpPr>
          <p:cNvPr id="79" name="Shape 79"/>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Before we start...</a:t>
            </a:r>
          </a:p>
        </p:txBody>
      </p:sp>
      <p:sp>
        <p:nvSpPr>
          <p:cNvPr id="85" name="Shape 85"/>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This study will require about 10 minutes of your time.  It will involve you filling in a questionnaire and your fingers being measured by the researcher.</a:t>
            </a:r>
          </a:p>
          <a:p>
            <a:pPr lvl="0">
              <a:spcBef>
                <a:spcPts val="0"/>
              </a:spcBef>
              <a:buNone/>
            </a:pPr>
            <a:r>
              <a:rPr lang="en-GB" sz="2100"/>
              <a:t>You can refuse to take part.  </a:t>
            </a:r>
          </a:p>
          <a:p>
            <a:pPr lvl="0">
              <a:spcBef>
                <a:spcPts val="0"/>
              </a:spcBef>
              <a:buNone/>
            </a:pPr>
            <a:r>
              <a:rPr lang="en-GB" sz="2100"/>
              <a:t>You can withdraw from the study at any time.</a:t>
            </a:r>
          </a:p>
          <a:p>
            <a:pPr lvl="0">
              <a:spcBef>
                <a:spcPts val="0"/>
              </a:spcBef>
              <a:buNone/>
            </a:pPr>
            <a:r>
              <a:rPr lang="en-GB" sz="2100"/>
              <a:t>You can withdraw your data after the study.</a:t>
            </a:r>
          </a:p>
          <a:p>
            <a:pPr lvl="0">
              <a:spcBef>
                <a:spcPts val="0"/>
              </a:spcBef>
              <a:buNone/>
            </a:pPr>
            <a:r>
              <a:rPr lang="en-GB" sz="2100"/>
              <a:t>All the data you supply will be collected anonymously.</a:t>
            </a:r>
          </a:p>
          <a:p>
            <a:pPr lvl="0">
              <a:spcBef>
                <a:spcPts val="0"/>
              </a:spcBef>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Please read the instructions and complete the questionnaire.</a:t>
            </a:r>
          </a:p>
        </p:txBody>
      </p:sp>
      <p:sp>
        <p:nvSpPr>
          <p:cNvPr id="91" name="Shape 91"/>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When called, bring your completed questionnaire and sit in the place indicated.</a:t>
            </a:r>
          </a:p>
          <a:p>
            <a:pPr lvl="0">
              <a:spcBef>
                <a:spcPts val="0"/>
              </a:spcBef>
              <a:buNone/>
            </a:pPr>
            <a:endParaRPr/>
          </a:p>
          <a:p>
            <a:pPr lvl="0">
              <a:spcBef>
                <a:spcPts val="0"/>
              </a:spcBef>
              <a:buNone/>
            </a:pPr>
            <a:r>
              <a:rPr lang="en-GB"/>
              <a:t>Place your right hand, face up, on the white paper.</a:t>
            </a:r>
          </a:p>
          <a:p>
            <a:pPr lvl="0">
              <a:spcBef>
                <a:spcPts val="0"/>
              </a:spcBef>
              <a:buNone/>
            </a:pPr>
            <a:endParaRPr/>
          </a:p>
          <a:p>
            <a:pPr lvl="0">
              <a:spcBef>
                <a:spcPts val="0"/>
              </a:spcBef>
              <a:buNone/>
            </a:pPr>
            <a:r>
              <a:rPr lang="en-GB"/>
              <a:t>Stretch out the fingers of your right hand, but keep them together.</a:t>
            </a:r>
          </a:p>
        </p:txBody>
      </p:sp>
      <p:sp>
        <p:nvSpPr>
          <p:cNvPr id="97" name="Shape 9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a:p>
            <a:pPr lv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Thank you for participating.</a:t>
            </a:r>
          </a:p>
        </p:txBody>
      </p:sp>
      <p:sp>
        <p:nvSpPr>
          <p:cNvPr id="103" name="Shape 10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Background of the study</a:t>
            </a:r>
          </a:p>
        </p:txBody>
      </p:sp>
      <p:sp>
        <p:nvSpPr>
          <p:cNvPr id="109" name="Shape 109"/>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Testosterone is a hormone believed by some to be linked with aggression.</a:t>
            </a:r>
          </a:p>
          <a:p>
            <a:pPr lvl="0">
              <a:spcBef>
                <a:spcPts val="0"/>
              </a:spcBef>
              <a:buNone/>
            </a:pPr>
            <a:r>
              <a:rPr lang="en-GB" sz="2100"/>
              <a:t>Testosterone levels during prenatal development affects the growth of the fingers.  High testosterone results in a D4 (ring finger) that is longer relative to D2 (index finger).</a:t>
            </a:r>
          </a:p>
          <a:p>
            <a:pPr lvl="0">
              <a:spcBef>
                <a:spcPts val="0"/>
              </a:spcBef>
              <a:buNone/>
            </a:pPr>
            <a:r>
              <a:rPr lang="en-GB" sz="2100"/>
              <a:t>Higher D2:D4 digit ratio → higher prenatal testosterone.</a:t>
            </a:r>
          </a:p>
          <a:p>
            <a:pPr lvl="0">
              <a:spcBef>
                <a:spcPts val="0"/>
              </a:spcBef>
              <a:buNone/>
            </a:pPr>
            <a:r>
              <a:rPr lang="en-GB" sz="2100"/>
              <a:t>You also completed a questionnaire to measure aggression.</a:t>
            </a:r>
          </a:p>
          <a:p>
            <a:pPr lvl="0">
              <a:spcBef>
                <a:spcPts val="0"/>
              </a:spcBef>
              <a:buNone/>
            </a:pPr>
            <a:endParaRPr/>
          </a:p>
          <a:p>
            <a:pPr lvl="0">
              <a:spcBef>
                <a:spcPts val="0"/>
              </a:spcBef>
              <a:buNone/>
            </a:pPr>
            <a:r>
              <a:rPr lang="en-GB"/>
              <a:t>  </a:t>
            </a: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346</Words>
  <Application>Microsoft Office PowerPoint</Application>
  <PresentationFormat>On-screen Show (4:3)</PresentationFormat>
  <Paragraphs>50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Simple Dark</vt:lpstr>
      <vt:lpstr>An example practical</vt:lpstr>
      <vt:lpstr>What do we look at to assess the quality of a research study?</vt:lpstr>
      <vt:lpstr>G.R.O.V.E.</vt:lpstr>
      <vt:lpstr>Practical demo</vt:lpstr>
      <vt:lpstr>Before we start...</vt:lpstr>
      <vt:lpstr>Please read the instructions and complete the questionnaire.</vt:lpstr>
      <vt:lpstr>When called, bring your completed questionnaire and sit in the place indicated.  Place your right hand, face up, on the white paper.  Stretch out the fingers of your right hand, but keep them together.</vt:lpstr>
      <vt:lpstr>Thank you for participating.</vt:lpstr>
      <vt:lpstr>Background of the study</vt:lpstr>
      <vt:lpstr>Background of the study</vt:lpstr>
      <vt:lpstr>Next steps</vt:lpstr>
      <vt:lpstr>Evaluation</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example practical</dc:title>
  <dc:creator>Aidan Sammons</dc:creator>
  <cp:lastModifiedBy>Aidan Sammons</cp:lastModifiedBy>
  <cp:revision>1</cp:revision>
  <dcterms:modified xsi:type="dcterms:W3CDTF">2017-11-11T13:38:04Z</dcterms:modified>
</cp:coreProperties>
</file>