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wrap="square"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474833"/>
            <a:ext cx="8520600" cy="2618100"/>
          </a:xfrm>
          <a:prstGeom prst="rect">
            <a:avLst/>
          </a:prstGeom>
        </p:spPr>
        <p:txBody>
          <a:bodyPr wrap="square"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4202966"/>
            <a:ext cx="8520600" cy="1734300"/>
          </a:xfrm>
          <a:prstGeom prst="rect">
            <a:avLst/>
          </a:prstGeom>
        </p:spPr>
        <p:txBody>
          <a:bodyPr wrap="square"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wrap="square"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wrap="square"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33"/>
            <a:ext cx="4572000" cy="6858000"/>
          </a:xfrm>
          <a:prstGeom prst="rect">
            <a:avLst/>
          </a:prstGeom>
          <a:solidFill>
            <a:schemeClr val="dk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965600"/>
            <a:ext cx="3837000" cy="4926900"/>
          </a:xfrm>
          <a:prstGeom prst="rect">
            <a:avLst/>
          </a:prstGeom>
        </p:spPr>
        <p:txBody>
          <a:bodyPr wrap="square"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6"/>
            <a:ext cx="5998800" cy="806700"/>
          </a:xfrm>
          <a:prstGeom prst="rect">
            <a:avLst/>
          </a:prstGeom>
        </p:spPr>
        <p:txBody>
          <a:bodyPr wrap="square"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wrap="square"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lt2"/>
              </a:buClr>
              <a:buSzPct val="100000"/>
              <a:buChar char="●"/>
              <a:defRPr sz="1800">
                <a:solidFill>
                  <a:schemeClr val="lt2"/>
                </a:solidFill>
              </a:defRPr>
            </a:lvl1pPr>
            <a:lvl2pPr lvl="1">
              <a:lnSpc>
                <a:spcPct val="115000"/>
              </a:lnSpc>
              <a:spcBef>
                <a:spcPts val="0"/>
              </a:spcBef>
              <a:spcAft>
                <a:spcPts val="1600"/>
              </a:spcAft>
              <a:buClr>
                <a:schemeClr val="lt2"/>
              </a:buClr>
              <a:buChar char="○"/>
              <a:defRPr>
                <a:solidFill>
                  <a:schemeClr val="lt2"/>
                </a:solidFill>
              </a:defRPr>
            </a:lvl2pPr>
            <a:lvl3pPr lvl="2">
              <a:lnSpc>
                <a:spcPct val="115000"/>
              </a:lnSpc>
              <a:spcBef>
                <a:spcPts val="0"/>
              </a:spcBef>
              <a:spcAft>
                <a:spcPts val="1600"/>
              </a:spcAft>
              <a:buClr>
                <a:schemeClr val="lt2"/>
              </a:buClr>
              <a:buChar char="■"/>
              <a:defRPr>
                <a:solidFill>
                  <a:schemeClr val="lt2"/>
                </a:solidFill>
              </a:defRPr>
            </a:lvl3pPr>
            <a:lvl4pPr lvl="3">
              <a:lnSpc>
                <a:spcPct val="115000"/>
              </a:lnSpc>
              <a:spcBef>
                <a:spcPts val="0"/>
              </a:spcBef>
              <a:spcAft>
                <a:spcPts val="1600"/>
              </a:spcAft>
              <a:buClr>
                <a:schemeClr val="lt2"/>
              </a:buClr>
              <a:buChar char="●"/>
              <a:defRPr>
                <a:solidFill>
                  <a:schemeClr val="lt2"/>
                </a:solidFill>
              </a:defRPr>
            </a:lvl4pPr>
            <a:lvl5pPr lvl="4">
              <a:lnSpc>
                <a:spcPct val="115000"/>
              </a:lnSpc>
              <a:spcBef>
                <a:spcPts val="0"/>
              </a:spcBef>
              <a:spcAft>
                <a:spcPts val="1600"/>
              </a:spcAft>
              <a:buClr>
                <a:schemeClr val="lt2"/>
              </a:buClr>
              <a:buChar char="○"/>
              <a:defRPr>
                <a:solidFill>
                  <a:schemeClr val="lt2"/>
                </a:solidFill>
              </a:defRPr>
            </a:lvl5pPr>
            <a:lvl6pPr lvl="5">
              <a:lnSpc>
                <a:spcPct val="115000"/>
              </a:lnSpc>
              <a:spcBef>
                <a:spcPts val="0"/>
              </a:spcBef>
              <a:spcAft>
                <a:spcPts val="1600"/>
              </a:spcAft>
              <a:buClr>
                <a:schemeClr val="lt2"/>
              </a:buClr>
              <a:buChar char="■"/>
              <a:defRPr>
                <a:solidFill>
                  <a:schemeClr val="lt2"/>
                </a:solidFill>
              </a:defRPr>
            </a:lvl6pPr>
            <a:lvl7pPr lvl="6">
              <a:lnSpc>
                <a:spcPct val="115000"/>
              </a:lnSpc>
              <a:spcBef>
                <a:spcPts val="0"/>
              </a:spcBef>
              <a:spcAft>
                <a:spcPts val="1600"/>
              </a:spcAft>
              <a:buClr>
                <a:schemeClr val="lt2"/>
              </a:buClr>
              <a:buChar char="●"/>
              <a:defRPr>
                <a:solidFill>
                  <a:schemeClr val="lt2"/>
                </a:solidFill>
              </a:defRPr>
            </a:lvl7pPr>
            <a:lvl8pPr lvl="7">
              <a:lnSpc>
                <a:spcPct val="115000"/>
              </a:lnSpc>
              <a:spcBef>
                <a:spcPts val="0"/>
              </a:spcBef>
              <a:spcAft>
                <a:spcPts val="1600"/>
              </a:spcAft>
              <a:buClr>
                <a:schemeClr val="lt2"/>
              </a:buClr>
              <a:buChar char="○"/>
              <a:defRPr>
                <a:solidFill>
                  <a:schemeClr val="lt2"/>
                </a:solidFill>
              </a:defRPr>
            </a:lvl8pPr>
            <a:lvl9pPr lvl="8">
              <a:lnSpc>
                <a:spcPct val="115000"/>
              </a:lnSpc>
              <a:spcBef>
                <a:spcPts val="0"/>
              </a:spcBef>
              <a:spcAft>
                <a:spcPts val="1600"/>
              </a:spcAft>
              <a:buClr>
                <a:schemeClr val="lt2"/>
              </a:buClr>
              <a:buChar cha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GB" sz="1000">
                <a:solidFill>
                  <a:schemeClr val="lt2"/>
                </a:solidFill>
              </a:rPr>
              <a:pPr lvl="0" algn="r">
                <a:spcBef>
                  <a:spcPts val="0"/>
                </a:spcBef>
                <a:buNone/>
              </a:pPr>
              <a:t>‹#›</a:t>
            </a:fld>
            <a:endParaRPr lang="en-GB" sz="1000">
              <a:solidFill>
                <a:schemeClr val="lt2"/>
              </a:solidFill>
            </a:endParaRPr>
          </a:p>
        </p:txBody>
      </p:sp>
      <p:sp>
        <p:nvSpPr>
          <p:cNvPr id="5" name="TextBox 4"/>
          <p:cNvSpPr txBox="1"/>
          <p:nvPr userDrawn="1"/>
        </p:nvSpPr>
        <p:spPr>
          <a:xfrm>
            <a:off x="323528" y="6309320"/>
            <a:ext cx="2376264" cy="307777"/>
          </a:xfrm>
          <a:prstGeom prst="rect">
            <a:avLst/>
          </a:prstGeom>
          <a:noFill/>
        </p:spPr>
        <p:txBody>
          <a:bodyPr wrap="square" rtlCol="0">
            <a:spAutoFit/>
          </a:bodyPr>
          <a:lstStyle/>
          <a:p>
            <a:r>
              <a:rPr lang="en-GB" dirty="0" smtClean="0">
                <a:solidFill>
                  <a:schemeClr val="tx1"/>
                </a:solidFill>
              </a:rPr>
              <a:t>psychlotron.org.uk</a:t>
            </a:r>
            <a:endParaRPr lang="en-GB" dirty="0">
              <a:solidFill>
                <a:schemeClr val="tx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telegraph.co.uk/news/general-election-2015/politics-blog/11698163/Scrap-magistrates-cut-juries-and-let-professional-judges-decide.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www.halsburyslawexchange.co.uk/jury-tria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11700" y="2867800"/>
            <a:ext cx="8520600" cy="1122300"/>
          </a:xfrm>
          <a:prstGeom prst="rect">
            <a:avLst/>
          </a:prstGeom>
        </p:spPr>
        <p:txBody>
          <a:bodyPr wrap="square" lIns="91425" tIns="91425" rIns="91425" bIns="91425" anchor="ctr" anchorCtr="0">
            <a:noAutofit/>
          </a:bodyPr>
          <a:lstStyle/>
          <a:p>
            <a:pPr lvl="0" rtl="0">
              <a:spcBef>
                <a:spcPts val="0"/>
              </a:spcBef>
              <a:buNone/>
            </a:pPr>
            <a:r>
              <a:rPr lang="en-GB" sz="6900"/>
              <a:t>BIG question: do the juries in criminal trials make fair decisions?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11708" y="992766"/>
            <a:ext cx="8520600" cy="2736900"/>
          </a:xfrm>
          <a:prstGeom prst="rect">
            <a:avLst/>
          </a:prstGeom>
        </p:spPr>
        <p:txBody>
          <a:bodyPr wrap="square" lIns="91425" tIns="91425" rIns="91425" bIns="91425" anchor="b" anchorCtr="0">
            <a:noAutofit/>
          </a:bodyPr>
          <a:lstStyle/>
          <a:p>
            <a:pPr lvl="0">
              <a:spcBef>
                <a:spcPts val="0"/>
              </a:spcBef>
              <a:buNone/>
            </a:pPr>
            <a:r>
              <a:rPr lang="en-GB"/>
              <a:t>Jury decisions</a:t>
            </a:r>
          </a:p>
        </p:txBody>
      </p:sp>
      <p:sp>
        <p:nvSpPr>
          <p:cNvPr id="60" name="Shape 60"/>
          <p:cNvSpPr txBox="1">
            <a:spLocks noGrp="1"/>
          </p:cNvSpPr>
          <p:nvPr>
            <p:ph type="subTitle" idx="1"/>
          </p:nvPr>
        </p:nvSpPr>
        <p:spPr>
          <a:xfrm>
            <a:off x="311700" y="3778833"/>
            <a:ext cx="8520600" cy="1056900"/>
          </a:xfrm>
          <a:prstGeom prst="rect">
            <a:avLst/>
          </a:prstGeom>
        </p:spPr>
        <p:txBody>
          <a:bodyPr wrap="square" lIns="91425" tIns="91425" rIns="91425" bIns="91425" anchor="t" anchorCtr="0">
            <a:noAutofit/>
          </a:bodyPr>
          <a:lstStyle/>
          <a:p>
            <a:pPr lvl="0">
              <a:spcBef>
                <a:spcPts val="0"/>
              </a:spcBef>
              <a:buNone/>
            </a:pPr>
            <a:r>
              <a:rPr lang="en-GB"/>
              <a:t>2. Pretrial publicity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Pretrial publicity</a:t>
            </a:r>
          </a:p>
        </p:txBody>
      </p:sp>
      <p:sp>
        <p:nvSpPr>
          <p:cNvPr id="66" name="Shape 66"/>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Juries in criminal cases are instructed to based their verdicts only on the evidence presented to the court.  </a:t>
            </a:r>
          </a:p>
          <a:p>
            <a:pPr lvl="0">
              <a:spcBef>
                <a:spcPts val="0"/>
              </a:spcBef>
              <a:buNone/>
            </a:pPr>
            <a:r>
              <a:rPr lang="en-GB" sz="2100"/>
              <a:t>This expectation assumes that jurors are capable of putting out of their minds anything else they know about the case, including what they have learned from media reports before and during the trial.</a:t>
            </a:r>
          </a:p>
          <a:p>
            <a:pPr lvl="0">
              <a:spcBef>
                <a:spcPts val="0"/>
              </a:spcBef>
              <a:buNone/>
            </a:pPr>
            <a:r>
              <a:rPr lang="en-GB" sz="2100"/>
              <a:t>There is substantial evidence that </a:t>
            </a:r>
            <a:r>
              <a:rPr lang="en-GB" sz="2100">
                <a:solidFill>
                  <a:srgbClr val="FFFFFF"/>
                </a:solidFill>
              </a:rPr>
              <a:t>pretrial publicity</a:t>
            </a:r>
            <a:r>
              <a:rPr lang="en-GB" sz="2100"/>
              <a:t> can affect jurors’ decisions. Ruva (2010) suggests this is because jurors cannot distinguish between memories of PTP and memories of courtroom evidence (similar to the effect of </a:t>
            </a:r>
            <a:r>
              <a:rPr lang="en-GB" sz="2100">
                <a:solidFill>
                  <a:srgbClr val="FFFFFF"/>
                </a:solidFill>
              </a:rPr>
              <a:t>misinformation</a:t>
            </a:r>
            <a:r>
              <a:rPr lang="en-GB" sz="2100"/>
              <a:t> on witness memories). </a:t>
            </a:r>
            <a:r>
              <a:rPr lang="en-GB"/>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Content analysis</a:t>
            </a:r>
          </a:p>
        </p:txBody>
      </p:sp>
      <p:sp>
        <p:nvSpPr>
          <p:cNvPr id="72" name="Shape 72"/>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Remind each other of how a content analysis is carried out.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Content analysis</a:t>
            </a:r>
          </a:p>
        </p:txBody>
      </p:sp>
      <p:sp>
        <p:nvSpPr>
          <p:cNvPr id="78" name="Shape 78"/>
          <p:cNvSpPr txBox="1">
            <a:spLocks noGrp="1"/>
          </p:cNvSpPr>
          <p:nvPr>
            <p:ph type="body" idx="1"/>
          </p:nvPr>
        </p:nvSpPr>
        <p:spPr>
          <a:xfrm>
            <a:off x="323528" y="1340768"/>
            <a:ext cx="8520600" cy="4555200"/>
          </a:xfrm>
          <a:prstGeom prst="rect">
            <a:avLst/>
          </a:prstGeom>
        </p:spPr>
        <p:txBody>
          <a:bodyPr wrap="square" lIns="91425" tIns="91425" rIns="91425" bIns="91425" anchor="t" anchorCtr="0">
            <a:noAutofit/>
          </a:bodyPr>
          <a:lstStyle/>
          <a:p>
            <a:pPr lvl="0">
              <a:spcBef>
                <a:spcPts val="0"/>
              </a:spcBef>
              <a:buNone/>
            </a:pPr>
            <a:r>
              <a:rPr lang="en-GB" sz="2000" dirty="0"/>
              <a:t>Joanna </a:t>
            </a:r>
            <a:r>
              <a:rPr lang="en-GB" sz="2000" dirty="0" err="1"/>
              <a:t>Yeates</a:t>
            </a:r>
            <a:r>
              <a:rPr lang="en-GB" sz="2000" dirty="0"/>
              <a:t> was murdered in 2010.  Christopher Jefferies was her landlord, and lived in the flat above Joanna’s.  He was arrested during the police investigation.  The arrest was widely reported in the newspapers.</a:t>
            </a:r>
          </a:p>
          <a:p>
            <a:pPr lvl="0">
              <a:spcBef>
                <a:spcPts val="0"/>
              </a:spcBef>
              <a:buNone/>
            </a:pPr>
            <a:r>
              <a:rPr lang="en-GB" sz="2000" dirty="0"/>
              <a:t>We need to analyse whether these articles contain material that might prejudice a jury.  We need to define coding categories that allow us to code each assertion in the articles as:</a:t>
            </a:r>
          </a:p>
          <a:p>
            <a:pPr marL="457200" indent="-355600">
              <a:lnSpc>
                <a:spcPct val="100000"/>
              </a:lnSpc>
              <a:spcAft>
                <a:spcPts val="0"/>
              </a:spcAft>
            </a:pPr>
            <a:r>
              <a:rPr lang="en-GB" sz="2000" dirty="0"/>
              <a:t>Neutral about Christopher </a:t>
            </a:r>
            <a:r>
              <a:rPr lang="en-GB" sz="2000" dirty="0" smtClean="0"/>
              <a:t>Jefferies</a:t>
            </a:r>
          </a:p>
          <a:p>
            <a:pPr marL="457200" indent="-355600">
              <a:lnSpc>
                <a:spcPct val="100000"/>
              </a:lnSpc>
              <a:spcAft>
                <a:spcPts val="0"/>
              </a:spcAft>
            </a:pPr>
            <a:r>
              <a:rPr lang="en-GB" sz="2000" dirty="0" smtClean="0"/>
              <a:t>Positive </a:t>
            </a:r>
            <a:r>
              <a:rPr lang="en-GB" sz="2000" dirty="0"/>
              <a:t>about Christopher Jefferies</a:t>
            </a:r>
          </a:p>
          <a:p>
            <a:pPr marL="457200" indent="-355600">
              <a:lnSpc>
                <a:spcPct val="100000"/>
              </a:lnSpc>
              <a:spcAft>
                <a:spcPts val="0"/>
              </a:spcAft>
            </a:pPr>
            <a:r>
              <a:rPr lang="en-GB" sz="2000" dirty="0"/>
              <a:t>Negative about Christopher Jefferies</a:t>
            </a:r>
          </a:p>
          <a:p>
            <a:pPr marL="457200" indent="-355600">
              <a:lnSpc>
                <a:spcPct val="100000"/>
              </a:lnSpc>
              <a:spcAft>
                <a:spcPts val="0"/>
              </a:spcAft>
            </a:pPr>
            <a:r>
              <a:rPr lang="en-GB" sz="2000" dirty="0"/>
              <a:t>Not relevant to Christopher </a:t>
            </a:r>
            <a:r>
              <a:rPr lang="en-GB" sz="2000" dirty="0" smtClean="0"/>
              <a:t>Jefferies</a:t>
            </a:r>
          </a:p>
          <a:p>
            <a:pPr marL="457200" indent="-355600">
              <a:lnSpc>
                <a:spcPct val="100000"/>
              </a:lnSpc>
              <a:spcAft>
                <a:spcPts val="0"/>
              </a:spcAft>
              <a:buNone/>
            </a:pPr>
            <a:endParaRPr lang="en-GB" sz="2000" dirty="0"/>
          </a:p>
          <a:p>
            <a:pPr lvl="0">
              <a:spcBef>
                <a:spcPts val="0"/>
              </a:spcBef>
              <a:buNone/>
            </a:pPr>
            <a:r>
              <a:rPr lang="en-GB" sz="2000" dirty="0"/>
              <a:t>Read both articles as a group and formulate definitions of these coding categories.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Content analysis</a:t>
            </a:r>
          </a:p>
        </p:txBody>
      </p:sp>
      <p:sp>
        <p:nvSpPr>
          <p:cNvPr id="84" name="Shape 84"/>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Code both articles using a tally chart.</a:t>
            </a:r>
          </a:p>
          <a:p>
            <a:pPr lvl="0">
              <a:spcBef>
                <a:spcPts val="0"/>
              </a:spcBef>
              <a:buNone/>
            </a:pPr>
            <a:r>
              <a:rPr lang="en-GB" sz="2100"/>
              <a:t>Coding unit is </a:t>
            </a:r>
            <a:r>
              <a:rPr lang="en-GB" sz="2100">
                <a:solidFill>
                  <a:srgbClr val="FFFFFF"/>
                </a:solidFill>
              </a:rPr>
              <a:t>assertion</a:t>
            </a:r>
            <a:r>
              <a:rPr lang="en-GB" sz="2100"/>
              <a:t>.</a:t>
            </a:r>
          </a:p>
          <a:p>
            <a:pPr lvl="0">
              <a:spcBef>
                <a:spcPts val="0"/>
              </a:spcBef>
              <a:buNone/>
            </a:pPr>
            <a:r>
              <a:rPr lang="en-GB" sz="2100"/>
              <a:t>Coding categories are </a:t>
            </a:r>
            <a:r>
              <a:rPr lang="en-GB" sz="2100">
                <a:solidFill>
                  <a:srgbClr val="FFFFFF"/>
                </a:solidFill>
              </a:rPr>
              <a:t>neutral/negative/positive/irrelevant</a:t>
            </a:r>
            <a:r>
              <a:rPr lang="en-GB" sz="2100"/>
              <a:t>.</a:t>
            </a:r>
          </a:p>
          <a:p>
            <a:pPr lvl="0">
              <a:spcBef>
                <a:spcPts val="0"/>
              </a:spcBef>
              <a:buNone/>
            </a:pPr>
            <a:r>
              <a:rPr lang="en-GB" sz="2100"/>
              <a:t>Sketch a bar chart that allows the two articles to be compared.</a:t>
            </a:r>
          </a:p>
          <a:p>
            <a:pPr lvl="0">
              <a:spcBef>
                <a:spcPts val="0"/>
              </a:spcBef>
              <a:buNone/>
            </a:pPr>
            <a:r>
              <a:rPr lang="en-GB" sz="2100"/>
              <a:t>Comment on the similarities and differences between the articles.</a:t>
            </a:r>
          </a:p>
          <a:p>
            <a:pPr lvl="0">
              <a:spcBef>
                <a:spcPts val="0"/>
              </a:spcBef>
              <a:buNone/>
            </a:pPr>
            <a:r>
              <a:rPr lang="en-GB" sz="2100"/>
              <a:t>Decide whether either or both articles have the potential to affect a jury’s decision.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Apply what we have learned...</a:t>
            </a:r>
          </a:p>
        </p:txBody>
      </p:sp>
      <p:sp>
        <p:nvSpPr>
          <p:cNvPr id="90" name="Shape 90"/>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lnSpc>
                <a:spcPct val="100000"/>
              </a:lnSpc>
              <a:spcBef>
                <a:spcPts val="0"/>
              </a:spcBef>
              <a:spcAft>
                <a:spcPts val="0"/>
              </a:spcAft>
              <a:buNone/>
            </a:pPr>
            <a:r>
              <a:rPr lang="en-GB" sz="2100">
                <a:solidFill>
                  <a:srgbClr val="999999"/>
                </a:solidFill>
              </a:rPr>
              <a:t>Write a report to the trial judge commenting on the risk to a fair trial posed by each article.  Support your points by referring to research into the effects of pretrial publicity.</a:t>
            </a:r>
          </a:p>
          <a:p>
            <a:pPr lvl="0" rtl="0">
              <a:lnSpc>
                <a:spcPct val="100000"/>
              </a:lnSpc>
              <a:spcBef>
                <a:spcPts val="0"/>
              </a:spcBef>
              <a:spcAft>
                <a:spcPts val="0"/>
              </a:spcAft>
              <a:buNone/>
            </a:pPr>
            <a:endParaRPr sz="2100">
              <a:solidFill>
                <a:srgbClr val="999999"/>
              </a:solidFill>
            </a:endParaRPr>
          </a:p>
          <a:p>
            <a:pPr marL="457200" lvl="0" indent="-361950" rtl="0">
              <a:lnSpc>
                <a:spcPct val="100000"/>
              </a:lnSpc>
              <a:spcBef>
                <a:spcPts val="0"/>
              </a:spcBef>
              <a:spcAft>
                <a:spcPts val="0"/>
              </a:spcAft>
              <a:buClr>
                <a:srgbClr val="999999"/>
              </a:buClr>
              <a:buSzPct val="100000"/>
            </a:pPr>
            <a:r>
              <a:rPr lang="en-GB" sz="2100">
                <a:solidFill>
                  <a:srgbClr val="999999"/>
                </a:solidFill>
              </a:rPr>
              <a:t>Outline why pretrial publicity might be a problem.</a:t>
            </a:r>
          </a:p>
          <a:p>
            <a:pPr marL="457200" lvl="0" indent="-361950" rtl="0">
              <a:lnSpc>
                <a:spcPct val="100000"/>
              </a:lnSpc>
              <a:spcBef>
                <a:spcPts val="0"/>
              </a:spcBef>
              <a:spcAft>
                <a:spcPts val="0"/>
              </a:spcAft>
              <a:buClr>
                <a:srgbClr val="999999"/>
              </a:buClr>
              <a:buSzPct val="100000"/>
            </a:pPr>
            <a:r>
              <a:rPr lang="en-GB" sz="2100">
                <a:solidFill>
                  <a:srgbClr val="999999"/>
                </a:solidFill>
              </a:rPr>
              <a:t>Outline the results of your content analysis of the articles.</a:t>
            </a:r>
          </a:p>
          <a:p>
            <a:pPr marL="457200" lvl="0" indent="-361950" rtl="0">
              <a:lnSpc>
                <a:spcPct val="100000"/>
              </a:lnSpc>
              <a:spcBef>
                <a:spcPts val="0"/>
              </a:spcBef>
              <a:spcAft>
                <a:spcPts val="0"/>
              </a:spcAft>
              <a:buClr>
                <a:srgbClr val="999999"/>
              </a:buClr>
              <a:buSzPct val="100000"/>
            </a:pPr>
            <a:r>
              <a:rPr lang="en-GB" sz="2100">
                <a:solidFill>
                  <a:srgbClr val="999999"/>
                </a:solidFill>
              </a:rPr>
              <a:t>Comment on whether either or both article has the potential to prejudice the jury.</a:t>
            </a:r>
          </a:p>
          <a:p>
            <a:pPr marL="457200" lvl="0" indent="-361950" rtl="0">
              <a:lnSpc>
                <a:spcPct val="100000"/>
              </a:lnSpc>
              <a:spcBef>
                <a:spcPts val="0"/>
              </a:spcBef>
              <a:spcAft>
                <a:spcPts val="0"/>
              </a:spcAft>
              <a:buClr>
                <a:srgbClr val="999999"/>
              </a:buClr>
              <a:buSzPct val="100000"/>
            </a:pPr>
            <a:r>
              <a:rPr lang="en-GB" sz="2100">
                <a:solidFill>
                  <a:srgbClr val="999999"/>
                </a:solidFill>
              </a:rPr>
              <a:t>Support your argument with psychological research.</a:t>
            </a:r>
          </a:p>
          <a:p>
            <a:pPr lvl="0" rtl="0">
              <a:lnSpc>
                <a:spcPct val="100000"/>
              </a:lnSpc>
              <a:spcBef>
                <a:spcPts val="0"/>
              </a:spcBef>
              <a:spcAft>
                <a:spcPts val="0"/>
              </a:spcAft>
              <a:buNone/>
            </a:pPr>
            <a:endParaRPr sz="2100">
              <a:solidFill>
                <a:srgbClr val="99999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The Joanna Yeates case</a:t>
            </a:r>
          </a:p>
        </p:txBody>
      </p:sp>
      <p:sp>
        <p:nvSpPr>
          <p:cNvPr id="96" name="Shape 96"/>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000"/>
              <a:t>Joanna Yeates disappeared after a night out with friends and was later found murdered.  Vincent Tabak was found guilty of her murder and sentenced to life imprisonment.</a:t>
            </a:r>
          </a:p>
          <a:p>
            <a:pPr lvl="0">
              <a:spcBef>
                <a:spcPts val="0"/>
              </a:spcBef>
              <a:buNone/>
            </a:pPr>
            <a:r>
              <a:rPr lang="en-GB" sz="2000"/>
              <a:t>The British media were roundly criticised for their reporting of the case, particularly the arrest of Christopher Jefferies.  A number of newspapers paid damages to Jefferies as a result of libel proceedings.  </a:t>
            </a:r>
            <a:r>
              <a:rPr lang="en-GB" sz="2000" i="1"/>
              <a:t>The Sun</a:t>
            </a:r>
            <a:r>
              <a:rPr lang="en-GB" sz="2000"/>
              <a:t> and </a:t>
            </a:r>
            <a:r>
              <a:rPr lang="en-GB" sz="2000" i="1"/>
              <a:t>The Daily Mirror </a:t>
            </a:r>
            <a:r>
              <a:rPr lang="en-GB" sz="2000"/>
              <a:t>were found to be in contempt of court and fined.</a:t>
            </a:r>
          </a:p>
          <a:p>
            <a:pPr lvl="0">
              <a:spcBef>
                <a:spcPts val="0"/>
              </a:spcBef>
              <a:buNone/>
            </a:pPr>
            <a:r>
              <a:rPr lang="en-GB" sz="2000"/>
              <a:t>Article A was from </a:t>
            </a:r>
            <a:r>
              <a:rPr lang="en-GB" sz="2000" i="1"/>
              <a:t>The Daily Mail</a:t>
            </a:r>
            <a:r>
              <a:rPr lang="en-GB" sz="2000"/>
              <a:t>.  Article B was from </a:t>
            </a:r>
            <a:r>
              <a:rPr lang="en-GB" sz="2000" i="1"/>
              <a:t>The Guardian</a:t>
            </a:r>
            <a:r>
              <a:rPr lang="en-GB" sz="2000"/>
              <a:t>. </a:t>
            </a:r>
            <a:r>
              <a:rPr lang="en-GB"/>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Preparation</a:t>
            </a:r>
          </a:p>
        </p:txBody>
      </p:sp>
      <p:sp>
        <p:nvSpPr>
          <p:cNvPr id="102" name="Shape 102"/>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Next lesson, we will be considering the question of whether the jury system should be replaced with a different system for deciding innocence or guilt in criminal cases.</a:t>
            </a:r>
          </a:p>
          <a:p>
            <a:pPr lvl="0">
              <a:spcBef>
                <a:spcPts val="0"/>
              </a:spcBef>
              <a:buNone/>
            </a:pPr>
            <a:r>
              <a:rPr lang="en-GB" sz="2100"/>
              <a:t>Review your learning on jury decisions.</a:t>
            </a:r>
          </a:p>
          <a:p>
            <a:pPr lvl="0">
              <a:spcBef>
                <a:spcPts val="0"/>
              </a:spcBef>
              <a:buNone/>
            </a:pPr>
            <a:r>
              <a:rPr lang="en-GB" sz="2100"/>
              <a:t>Reading &amp; note making (focus on the arguments): </a:t>
            </a:r>
          </a:p>
          <a:p>
            <a:pPr lvl="0">
              <a:spcBef>
                <a:spcPts val="0"/>
              </a:spcBef>
              <a:buNone/>
            </a:pPr>
            <a:r>
              <a:rPr lang="en-GB" sz="2100" u="sng">
                <a:solidFill>
                  <a:schemeClr val="hlink"/>
                </a:solidFill>
                <a:hlinkClick r:id="rId3"/>
              </a:rPr>
              <a:t>http://www.telegraph.co.uk/news/general-election-2015/politics-blog/11698163/Scrap-magistrates-cut-juries-and-let-professional-judges-decide.html</a:t>
            </a:r>
          </a:p>
          <a:p>
            <a:pPr lvl="0">
              <a:spcBef>
                <a:spcPts val="0"/>
              </a:spcBef>
              <a:buNone/>
            </a:pPr>
            <a:r>
              <a:rPr lang="en-GB" sz="2100" u="sng">
                <a:solidFill>
                  <a:schemeClr val="hlink"/>
                </a:solidFill>
                <a:hlinkClick r:id="rId4"/>
              </a:rPr>
              <a:t>http://www.halsburyslawexchange.co.uk/jury-trials/</a:t>
            </a:r>
          </a:p>
          <a:p>
            <a:pPr lvl="0">
              <a:spcBef>
                <a:spcPts val="0"/>
              </a:spcBef>
              <a:buNone/>
            </a:pPr>
            <a:endParaRPr sz="2100"/>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532</Words>
  <Application>Microsoft Office PowerPoint</Application>
  <PresentationFormat>On-screen Show (4:3)</PresentationFormat>
  <Paragraphs>42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Simple Dark</vt:lpstr>
      <vt:lpstr>BIG question: do the juries in criminal trials make fair decisions?</vt:lpstr>
      <vt:lpstr>Jury decisions</vt:lpstr>
      <vt:lpstr>Pretrial publicity</vt:lpstr>
      <vt:lpstr>Content analysis</vt:lpstr>
      <vt:lpstr>Content analysis</vt:lpstr>
      <vt:lpstr>Content analysis</vt:lpstr>
      <vt:lpstr>Apply what we have learned...</vt:lpstr>
      <vt:lpstr>The Joanna Yeates case</vt:lpstr>
      <vt:lpstr>Preparation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question: do the juries in criminal trials make fair decisions?</dc:title>
  <dc:creator>Aidan Sammons</dc:creator>
  <cp:lastModifiedBy>Aidan Sammons</cp:lastModifiedBy>
  <cp:revision>1</cp:revision>
  <dcterms:modified xsi:type="dcterms:W3CDTF">2017-09-30T21:50:04Z</dcterms:modified>
</cp:coreProperties>
</file>