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rt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wrap="square"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6"/>
            <a:ext cx="8520600" cy="17343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6"/>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6"/>
            <a:ext cx="5998800" cy="8067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
        <p:nvSpPr>
          <p:cNvPr id="5" name="TextBox 4"/>
          <p:cNvSpPr txBox="1"/>
          <p:nvPr userDrawn="1"/>
        </p:nvSpPr>
        <p:spPr>
          <a:xfrm>
            <a:off x="323528" y="6309320"/>
            <a:ext cx="2376264" cy="307777"/>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11700" y="2867800"/>
            <a:ext cx="8520600" cy="1122300"/>
          </a:xfrm>
          <a:prstGeom prst="rect">
            <a:avLst/>
          </a:prstGeom>
        </p:spPr>
        <p:txBody>
          <a:bodyPr wrap="square" lIns="91425" tIns="91425" rIns="91425" bIns="91425" anchor="ctr" anchorCtr="0">
            <a:noAutofit/>
          </a:bodyPr>
          <a:lstStyle/>
          <a:p>
            <a:pPr lvl="0" rtl="0">
              <a:spcBef>
                <a:spcPts val="0"/>
              </a:spcBef>
              <a:buNone/>
            </a:pPr>
            <a:r>
              <a:rPr lang="en-GB" sz="6900"/>
              <a:t>BIG question: do the juries in criminal trials make fair decisions?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11708" y="992766"/>
            <a:ext cx="8520600" cy="2736900"/>
          </a:xfrm>
          <a:prstGeom prst="rect">
            <a:avLst/>
          </a:prstGeom>
        </p:spPr>
        <p:txBody>
          <a:bodyPr wrap="square" lIns="91425" tIns="91425" rIns="91425" bIns="91425" anchor="b" anchorCtr="0">
            <a:noAutofit/>
          </a:bodyPr>
          <a:lstStyle/>
          <a:p>
            <a:pPr lvl="0">
              <a:spcBef>
                <a:spcPts val="0"/>
              </a:spcBef>
              <a:buNone/>
            </a:pPr>
            <a:r>
              <a:rPr lang="en-GB"/>
              <a:t>Jury decisions</a:t>
            </a:r>
          </a:p>
        </p:txBody>
      </p:sp>
      <p:sp>
        <p:nvSpPr>
          <p:cNvPr id="60" name="Shape 60"/>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a:spcBef>
                <a:spcPts val="0"/>
              </a:spcBef>
              <a:buNone/>
            </a:pPr>
            <a:r>
              <a:rPr lang="en-GB"/>
              <a:t>1. Characteristics of the defendant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rtl="0">
              <a:spcBef>
                <a:spcPts val="0"/>
              </a:spcBef>
              <a:buNone/>
            </a:pPr>
            <a:r>
              <a:rPr lang="en-GB"/>
              <a:t>Jury decision making</a:t>
            </a:r>
          </a:p>
        </p:txBody>
      </p:sp>
      <p:sp>
        <p:nvSpPr>
          <p:cNvPr id="66" name="Shape 6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buNone/>
            </a:pPr>
            <a:r>
              <a:rPr lang="en-GB" sz="2100"/>
              <a:t>Juries are expected to consider the evidence/arguments presented to them in court and then to decide whether the prosecution has proven the defendant’s guilt ‘beyond a reasonable doubt’.</a:t>
            </a:r>
          </a:p>
          <a:p>
            <a:pPr lvl="0" rtl="0">
              <a:spcBef>
                <a:spcPts val="0"/>
              </a:spcBef>
              <a:buNone/>
            </a:pPr>
            <a:r>
              <a:rPr lang="en-GB" sz="2100"/>
              <a:t>It is claimed that the characteristics of the defendant may influence the decisions that jurors make.</a:t>
            </a:r>
          </a:p>
          <a:p>
            <a:pPr lvl="0" rtl="0">
              <a:spcBef>
                <a:spcPts val="0"/>
              </a:spcBef>
              <a:buNone/>
            </a:pP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dirty="0" smtClean="0"/>
              <a:t>Apply what we’ve learned...</a:t>
            </a:r>
            <a:endParaRPr dirty="0"/>
          </a:p>
        </p:txBody>
      </p:sp>
      <p:sp>
        <p:nvSpPr>
          <p:cNvPr id="72" name="Shape 7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dirty="0"/>
              <a:t>On 2nd September 2014 at a Crown Court in England two trials were proceeding. </a:t>
            </a:r>
          </a:p>
          <a:p>
            <a:pPr lvl="0">
              <a:spcBef>
                <a:spcPts val="0"/>
              </a:spcBef>
              <a:buNone/>
            </a:pPr>
            <a:r>
              <a:rPr lang="en-GB" sz="2100" dirty="0"/>
              <a:t>The first was of </a:t>
            </a:r>
            <a:r>
              <a:rPr lang="en-GB" sz="2100" dirty="0" err="1"/>
              <a:t>Lakshmi</a:t>
            </a:r>
            <a:r>
              <a:rPr lang="en-GB" sz="2100" dirty="0"/>
              <a:t> </a:t>
            </a:r>
            <a:r>
              <a:rPr lang="en-GB" sz="2100" dirty="0" err="1"/>
              <a:t>Kapur</a:t>
            </a:r>
            <a:r>
              <a:rPr lang="en-GB" sz="2100" dirty="0"/>
              <a:t>, 24-year-old female fashion model. The other was of Nigel Garage, a 64-year-old businessman. They have both been accused of assaulting their respective partners. </a:t>
            </a:r>
            <a:endParaRPr lang="en-GB" sz="2100"/>
          </a:p>
          <a:p>
            <a:pPr lvl="0">
              <a:spcBef>
                <a:spcPts val="0"/>
              </a:spcBef>
              <a:buNone/>
            </a:pPr>
            <a:endParaRPr sz="2100"/>
          </a:p>
          <a:p>
            <a:pPr lvl="0">
              <a:spcBef>
                <a:spcPts val="0"/>
              </a:spcBef>
              <a:buNone/>
            </a:pPr>
            <a:r>
              <a:rPr lang="en-GB" sz="2100" dirty="0"/>
              <a:t>Assess how the characteristics of these two defendants might affect the chance of them being found guilty.  Justify your assessment with relevant theory and evidence.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rtl="0">
              <a:spcBef>
                <a:spcPts val="0"/>
              </a:spcBef>
              <a:buNone/>
            </a:pPr>
            <a:r>
              <a:rPr lang="en-GB"/>
              <a:t>Studies of the characteristics of the defendant</a:t>
            </a:r>
          </a:p>
        </p:txBody>
      </p:sp>
      <p:sp>
        <p:nvSpPr>
          <p:cNvPr id="78" name="Shape 78"/>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buNone/>
            </a:pPr>
            <a:r>
              <a:rPr lang="en-GB" sz="2100"/>
              <a:t>To make and sustain claims about how jurors act we must be confident that the evidence we are using is valid.  In the UK (and many other countries) it is against the law for anyone to inquire into the jury’s deliberations.  </a:t>
            </a:r>
          </a:p>
          <a:p>
            <a:pPr lvl="0" rtl="0">
              <a:spcBef>
                <a:spcPts val="0"/>
              </a:spcBef>
              <a:buNone/>
            </a:pPr>
            <a:r>
              <a:rPr lang="en-GB" sz="2100"/>
              <a:t>What challenges does this present to researchers?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rtl="0">
              <a:spcBef>
                <a:spcPts val="0"/>
              </a:spcBef>
              <a:buNone/>
            </a:pPr>
            <a:r>
              <a:rPr lang="en-GB"/>
              <a:t>Studies of jury decision making</a:t>
            </a:r>
          </a:p>
        </p:txBody>
      </p:sp>
      <p:sp>
        <p:nvSpPr>
          <p:cNvPr id="84" name="Shape 84"/>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spcBef>
                <a:spcPts val="0"/>
              </a:spcBef>
              <a:buNone/>
            </a:pPr>
            <a:r>
              <a:rPr lang="en-GB" sz="2100"/>
              <a:t>What issues are raised by…</a:t>
            </a:r>
          </a:p>
          <a:p>
            <a:pPr marL="457200" lvl="0" indent="-361950" rtl="0">
              <a:spcBef>
                <a:spcPts val="0"/>
              </a:spcBef>
              <a:buSzPct val="100000"/>
            </a:pPr>
            <a:r>
              <a:rPr lang="en-GB" sz="2100"/>
              <a:t>Using PPs as ‘mock jurors’?</a:t>
            </a:r>
          </a:p>
          <a:p>
            <a:pPr marL="457200" lvl="0" indent="-361950" rtl="0">
              <a:spcBef>
                <a:spcPts val="0"/>
              </a:spcBef>
              <a:buSzPct val="100000"/>
            </a:pPr>
            <a:r>
              <a:rPr lang="en-GB" sz="2100"/>
              <a:t>Using written scenarios as stimuli?</a:t>
            </a:r>
          </a:p>
          <a:p>
            <a:pPr marL="457200" lvl="0" indent="-361950" rtl="0">
              <a:spcBef>
                <a:spcPts val="0"/>
              </a:spcBef>
              <a:buSzPct val="100000"/>
            </a:pPr>
            <a:r>
              <a:rPr lang="en-GB" sz="2100"/>
              <a:t>Asking ‘jurors’/PPs to make their decisions alone?</a:t>
            </a:r>
          </a:p>
          <a:p>
            <a:pPr marL="457200" lvl="0" indent="-361950" rtl="0">
              <a:spcBef>
                <a:spcPts val="0"/>
              </a:spcBef>
              <a:buSzPct val="100000"/>
            </a:pPr>
            <a:r>
              <a:rPr lang="en-GB" sz="2100"/>
              <a:t>Manipulating defendant IVs using names/photos?</a:t>
            </a:r>
          </a:p>
          <a:p>
            <a:pPr marL="457200" lvl="0" indent="-361950" rtl="0">
              <a:spcBef>
                <a:spcPts val="0"/>
              </a:spcBef>
              <a:buSzPct val="100000"/>
            </a:pPr>
            <a:r>
              <a:rPr lang="en-GB" sz="2100"/>
              <a:t>Sampling?</a:t>
            </a:r>
          </a:p>
          <a:p>
            <a:pPr lvl="0" rt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Research methods and statistics</a:t>
            </a:r>
          </a:p>
        </p:txBody>
      </p:sp>
      <p:sp>
        <p:nvSpPr>
          <p:cNvPr id="90" name="Shape 90"/>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As a group:</a:t>
            </a:r>
          </a:p>
          <a:p>
            <a:pPr lvl="0">
              <a:spcBef>
                <a:spcPts val="0"/>
              </a:spcBef>
              <a:buNone/>
            </a:pPr>
            <a:r>
              <a:rPr lang="en-GB" sz="2100"/>
              <a:t>Design an experiment to investigate to investigate how characteristics of the defendant may affect a jury’s verdict.</a:t>
            </a:r>
          </a:p>
          <a:p>
            <a:pPr marL="457200" lvl="0" indent="-361950">
              <a:spcBef>
                <a:spcPts val="0"/>
              </a:spcBef>
              <a:buSzPct val="100000"/>
            </a:pPr>
            <a:r>
              <a:rPr lang="en-GB" sz="2100"/>
              <a:t>Participant design.</a:t>
            </a:r>
          </a:p>
          <a:p>
            <a:pPr marL="457200" lvl="0" indent="-361950">
              <a:spcBef>
                <a:spcPts val="0"/>
              </a:spcBef>
              <a:buSzPct val="100000"/>
            </a:pPr>
            <a:r>
              <a:rPr lang="en-GB" sz="2100"/>
              <a:t>IV, DV and controls.</a:t>
            </a:r>
          </a:p>
          <a:p>
            <a:pPr marL="457200" lvl="0" indent="-361950">
              <a:spcBef>
                <a:spcPts val="0"/>
              </a:spcBef>
              <a:buSzPct val="100000"/>
            </a:pPr>
            <a:r>
              <a:rPr lang="en-GB" sz="2100"/>
              <a:t>Brief procedure.</a:t>
            </a:r>
          </a:p>
          <a:p>
            <a:pPr marL="457200" lvl="0" indent="-361950">
              <a:spcBef>
                <a:spcPts val="0"/>
              </a:spcBef>
              <a:buSzPct val="100000"/>
            </a:pPr>
            <a:r>
              <a:rPr lang="en-GB" sz="2100"/>
              <a:t>Design your study to overcome ONE of the main limitations of typical studies of jury decision making.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Group critique</a:t>
            </a:r>
          </a:p>
        </p:txBody>
      </p:sp>
      <p:sp>
        <p:nvSpPr>
          <p:cNvPr id="96" name="Shape 9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593366"/>
            <a:ext cx="8520600" cy="763500"/>
          </a:xfrm>
          <a:prstGeom prst="rect">
            <a:avLst/>
          </a:prstGeom>
        </p:spPr>
        <p:txBody>
          <a:bodyPr wrap="square" lIns="91425" tIns="91425" rIns="91425" bIns="91425" anchor="t" anchorCtr="0">
            <a:noAutofit/>
          </a:bodyPr>
          <a:lstStyle/>
          <a:p>
            <a:pPr lvl="0">
              <a:spcBef>
                <a:spcPts val="0"/>
              </a:spcBef>
              <a:buNone/>
            </a:pPr>
            <a:r>
              <a:rPr lang="en-GB"/>
              <a:t>Reflection</a:t>
            </a:r>
          </a:p>
        </p:txBody>
      </p:sp>
      <p:sp>
        <p:nvSpPr>
          <p:cNvPr id="102" name="Shape 10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What have happened/what have you learned?</a:t>
            </a:r>
          </a:p>
          <a:p>
            <a:pPr lvl="0">
              <a:spcBef>
                <a:spcPts val="0"/>
              </a:spcBef>
              <a:buNone/>
            </a:pPr>
            <a:r>
              <a:rPr lang="en-GB" sz="2100"/>
              <a:t>What has it made you think/feel?</a:t>
            </a:r>
          </a:p>
          <a:p>
            <a:pPr lvl="0">
              <a:spcBef>
                <a:spcPts val="0"/>
              </a:spcBef>
              <a:buNone/>
            </a:pPr>
            <a:r>
              <a:rPr lang="en-GB" sz="2100"/>
              <a:t>What are you going to do?</a:t>
            </a: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On-screen Show (4:3)</PresentationFormat>
  <Paragraphs>33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Dark</vt:lpstr>
      <vt:lpstr>BIG question: do the juries in criminal trials make fair decisions?</vt:lpstr>
      <vt:lpstr>Jury decisions</vt:lpstr>
      <vt:lpstr>Jury decision making</vt:lpstr>
      <vt:lpstr>Apply what we’ve learned...</vt:lpstr>
      <vt:lpstr>Studies of the characteristics of the defendant</vt:lpstr>
      <vt:lpstr>Studies of jury decision making</vt:lpstr>
      <vt:lpstr>Research methods and statistics</vt:lpstr>
      <vt:lpstr>Group critique</vt:lpstr>
      <vt:lpstr>Reflection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question: do the juries in criminal trials make fair decisions?</dc:title>
  <dc:creator>Aidan Sammons</dc:creator>
  <cp:lastModifiedBy>Aidan Sammons</cp:lastModifiedBy>
  <cp:revision>1</cp:revision>
  <dcterms:modified xsi:type="dcterms:W3CDTF">2017-09-30T21:47:17Z</dcterms:modified>
</cp:coreProperties>
</file>