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105027D4-DD5F-49F3-BE7B-466D34215EA8}">
  <a:tblStyle styleId="{105027D4-DD5F-49F3-BE7B-466D34215EA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6"/>
            <a:ext cx="8520600" cy="17343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  <p:sp>
        <p:nvSpPr>
          <p:cNvPr id="5" name="TextBox 4"/>
          <p:cNvSpPr txBox="1"/>
          <p:nvPr userDrawn="1"/>
        </p:nvSpPr>
        <p:spPr>
          <a:xfrm>
            <a:off x="395536" y="6309320"/>
            <a:ext cx="2952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psychlotron.org.uk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6"/>
            <a:ext cx="5998800" cy="8067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Char char="●"/>
              <a:defRPr sz="1800">
                <a:solidFill>
                  <a:schemeClr val="lt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○"/>
              <a:defRPr>
                <a:solidFill>
                  <a:schemeClr val="lt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■"/>
              <a:defRPr>
                <a:solidFill>
                  <a:schemeClr val="lt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●"/>
              <a:defRPr>
                <a:solidFill>
                  <a:schemeClr val="lt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○"/>
              <a:defRPr>
                <a:solidFill>
                  <a:schemeClr val="lt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■"/>
              <a:defRPr>
                <a:solidFill>
                  <a:schemeClr val="lt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●"/>
              <a:defRPr>
                <a:solidFill>
                  <a:schemeClr val="lt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○"/>
              <a:defRPr>
                <a:solidFill>
                  <a:schemeClr val="lt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lt2"/>
                </a:solidFill>
              </a:rPr>
              <a:pPr lvl="0" algn="r">
                <a:spcBef>
                  <a:spcPts val="0"/>
                </a:spcBef>
                <a:buNone/>
              </a:pPr>
              <a:t>‹#›</a:t>
            </a:fld>
            <a:endParaRPr lang="en-GB" sz="1000">
              <a:solidFill>
                <a:schemeClr val="lt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Interviewing witnesses and suspects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Cognitive interviews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Big question: what are the best ways of interviewing witnesses and suspects?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Interviewing witnesses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2100"/>
              <a:t>‘Standard police interview’ - the methods used by police investigators without training.</a:t>
            </a:r>
          </a:p>
          <a:p>
            <a:pPr lvl="0">
              <a:spcBef>
                <a:spcPts val="0"/>
              </a:spcBef>
              <a:buNone/>
            </a:pPr>
            <a:r>
              <a:rPr lang="en-GB" sz="2100"/>
              <a:t>‘Cognitive interview’ - a set of interview techniques based on psychological research, designed to increase the accuracy and detail given by witnesses.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Comparison of standard and cognitive interviews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2200" dirty="0"/>
              <a:t>As a group:</a:t>
            </a:r>
          </a:p>
          <a:p>
            <a:pPr lvl="0">
              <a:spcBef>
                <a:spcPts val="0"/>
              </a:spcBef>
              <a:buNone/>
            </a:pPr>
            <a:r>
              <a:rPr lang="en-GB" sz="2200" dirty="0"/>
              <a:t>A routine for comparing:</a:t>
            </a:r>
          </a:p>
          <a:p>
            <a:pPr marL="457200" lvl="0" indent="-368300">
              <a:spcBef>
                <a:spcPts val="0"/>
              </a:spcBef>
              <a:buSzPct val="100000"/>
            </a:pPr>
            <a:r>
              <a:rPr lang="en-GB" sz="2200" dirty="0"/>
              <a:t>Generate facts</a:t>
            </a:r>
          </a:p>
          <a:p>
            <a:pPr marL="457200" lvl="0" indent="-368300">
              <a:spcBef>
                <a:spcPts val="0"/>
              </a:spcBef>
              <a:buSzPct val="100000"/>
            </a:pPr>
            <a:r>
              <a:rPr lang="en-GB" sz="2200" dirty="0"/>
              <a:t>Look for correspondences</a:t>
            </a:r>
          </a:p>
          <a:p>
            <a:pPr marL="457200" lvl="0" indent="-368300" rtl="0">
              <a:spcBef>
                <a:spcPts val="0"/>
              </a:spcBef>
              <a:buSzPct val="100000"/>
            </a:pPr>
            <a:r>
              <a:rPr lang="en-GB" sz="2200" dirty="0"/>
              <a:t>Fill in the gaps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2200" dirty="0"/>
              <a:t>Individually: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2200" dirty="0"/>
              <a:t>Write at least one similarity and one difference out in full.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Standard v. cognitive interviews</a:t>
            </a:r>
          </a:p>
        </p:txBody>
      </p:sp>
      <p:graphicFrame>
        <p:nvGraphicFramePr>
          <p:cNvPr id="79" name="Shape 79"/>
          <p:cNvGraphicFramePr/>
          <p:nvPr/>
        </p:nvGraphicFramePr>
        <p:xfrm>
          <a:off x="474000" y="1454625"/>
          <a:ext cx="8162425" cy="4846265"/>
        </p:xfrm>
        <a:graphic>
          <a:graphicData uri="http://schemas.openxmlformats.org/drawingml/2006/table">
            <a:tbl>
              <a:tblPr>
                <a:noFill/>
                <a:tableStyleId>{105027D4-DD5F-49F3-BE7B-466D34215EA8}</a:tableStyleId>
              </a:tblPr>
              <a:tblGrid>
                <a:gridCol w="1500050"/>
                <a:gridCol w="2637450"/>
                <a:gridCol w="2637450"/>
                <a:gridCol w="1387475"/>
              </a:tblGrid>
              <a:tr h="914725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 sz="220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GB" sz="2200">
                          <a:solidFill>
                            <a:srgbClr val="FFFFFF"/>
                          </a:solidFill>
                        </a:rPr>
                        <a:t>Standard interview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GB" sz="2200">
                          <a:solidFill>
                            <a:srgbClr val="FFFFFF"/>
                          </a:solidFill>
                        </a:rPr>
                        <a:t>Cognitive interview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GB" sz="2200">
                          <a:solidFill>
                            <a:srgbClr val="FFFFFF"/>
                          </a:solidFill>
                        </a:rPr>
                        <a:t>Similar/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GB" sz="2200">
                          <a:solidFill>
                            <a:srgbClr val="FFFFFF"/>
                          </a:solidFill>
                        </a:rPr>
                        <a:t>different?</a:t>
                      </a:r>
                    </a:p>
                  </a:txBody>
                  <a:tcPr marL="91425" marR="91425" marT="91425" marB="91425"/>
                </a:tc>
              </a:tr>
              <a:tr h="5135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GB" sz="1800">
                          <a:solidFill>
                            <a:srgbClr val="FFFFFF"/>
                          </a:solidFill>
                        </a:rPr>
                        <a:t>Aim</a:t>
                      </a:r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GB" sz="1700">
                          <a:solidFill>
                            <a:srgbClr val="FFFFFF"/>
                          </a:solidFill>
                        </a:rPr>
                        <a:t>Obtain accurate detail</a:t>
                      </a:r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GB" sz="1700">
                          <a:solidFill>
                            <a:srgbClr val="FFFFFF"/>
                          </a:solidFill>
                        </a:rPr>
                        <a:t>Obtain accurate detail</a:t>
                      </a:r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GB" sz="1700">
                          <a:solidFill>
                            <a:srgbClr val="FFFFFF"/>
                          </a:solidFill>
                        </a:rPr>
                        <a:t>Similar</a:t>
                      </a:r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522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sz="1800">
                          <a:solidFill>
                            <a:srgbClr val="FFFFFF"/>
                          </a:solidFill>
                        </a:rPr>
                        <a:t>Control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sz="1700">
                          <a:solidFill>
                            <a:srgbClr val="FFFFFF"/>
                          </a:solidFill>
                        </a:rPr>
                        <a:t>Police set agenda &amp; do most of the talking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sz="1700">
                          <a:solidFill>
                            <a:srgbClr val="FFFFFF"/>
                          </a:solidFill>
                        </a:rPr>
                        <a:t>Witness is ‘handed control’ &amp; does most of the talking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sz="1700">
                          <a:solidFill>
                            <a:srgbClr val="FFFFFF"/>
                          </a:solidFill>
                        </a:rPr>
                        <a:t>Different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6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GB" sz="1800">
                          <a:solidFill>
                            <a:srgbClr val="FFFFFF"/>
                          </a:solidFill>
                        </a:rPr>
                        <a:t>Order of recall</a:t>
                      </a: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GB" sz="1700">
                          <a:solidFill>
                            <a:srgbClr val="FFFFFF"/>
                          </a:solidFill>
                        </a:rPr>
                        <a:t>Decided by police - focus on specifics</a:t>
                      </a: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GB" sz="1700">
                          <a:solidFill>
                            <a:srgbClr val="FFFFFF"/>
                          </a:solidFill>
                        </a:rPr>
                        <a:t>Decided by witness - free recall</a:t>
                      </a: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GB" sz="1700">
                          <a:solidFill>
                            <a:srgbClr val="FFFFFF"/>
                          </a:solidFill>
                        </a:rPr>
                        <a:t>Different</a:t>
                      </a: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1085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GB" sz="1800">
                          <a:solidFill>
                            <a:srgbClr val="FFFFFF"/>
                          </a:solidFill>
                        </a:rPr>
                        <a:t>Style of interaction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GB" sz="1700">
                          <a:solidFill>
                            <a:srgbClr val="FFFFFF"/>
                          </a:solidFill>
                        </a:rPr>
                        <a:t>Frequent interruptions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GB" sz="1700">
                          <a:solidFill>
                            <a:srgbClr val="FFFFFF"/>
                          </a:solidFill>
                        </a:rPr>
                        <a:t>Minimal interruptions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GB" sz="1700">
                          <a:solidFill>
                            <a:srgbClr val="FFFFFF"/>
                          </a:solidFill>
                        </a:rPr>
                        <a:t>Different</a:t>
                      </a:r>
                    </a:p>
                  </a:txBody>
                  <a:tcPr marL="91425" marR="91425" marT="91425" marB="91425"/>
                </a:tc>
              </a:tr>
              <a:tr h="91472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sz="1800">
                          <a:solidFill>
                            <a:srgbClr val="FFFFFF"/>
                          </a:solidFill>
                        </a:rPr>
                        <a:t>Aids to recall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sz="1700">
                          <a:solidFill>
                            <a:srgbClr val="FFFFFF"/>
                          </a:solidFill>
                        </a:rPr>
                        <a:t>No specific strategies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sz="1700">
                          <a:solidFill>
                            <a:srgbClr val="FFFFFF"/>
                          </a:solidFill>
                        </a:rPr>
                        <a:t>Cue reinstatement; ordering; perspective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sz="1700">
                          <a:solidFill>
                            <a:srgbClr val="FFFFFF"/>
                          </a:solidFill>
                        </a:rPr>
                        <a:t>Different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Applying what we’ve learned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>
                <a:solidFill>
                  <a:srgbClr val="B7B7B7"/>
                </a:solidFill>
              </a:rPr>
              <a:t>Write a letter to the Chief Constable, explaining why her police force should adopt cognitive interviewing. 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rgbClr val="B7B7B7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>
                <a:solidFill>
                  <a:srgbClr val="B7B7B7"/>
                </a:solidFill>
              </a:rPr>
              <a:t>You need to explain what CI is and how it differs from standard interviews.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rgbClr val="B7B7B7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>
                <a:solidFill>
                  <a:srgbClr val="B7B7B7"/>
                </a:solidFill>
              </a:rPr>
              <a:t>Present an</a:t>
            </a:r>
            <a:r>
              <a:rPr lang="en-GB" sz="2300">
                <a:solidFill>
                  <a:srgbClr val="FFFFFF"/>
                </a:solidFill>
              </a:rPr>
              <a:t> argument </a:t>
            </a:r>
            <a:r>
              <a:rPr lang="en-GB" sz="2300">
                <a:solidFill>
                  <a:srgbClr val="B7B7B7"/>
                </a:solidFill>
              </a:rPr>
              <a:t>for its adoption - backed up with evidence. 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rgbClr val="B7B7B7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>
                <a:solidFill>
                  <a:srgbClr val="B7B7B7"/>
                </a:solidFill>
              </a:rPr>
              <a:t>Be honest about drawbacks but argue them out.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rgbClr val="B7B7B7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300">
                <a:solidFill>
                  <a:srgbClr val="B7B7B7"/>
                </a:solidFill>
              </a:rPr>
              <a:t>NB: it’s a formal letter, and the CC doesn’t necessarily have a background in Psychology.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Preparation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Reading and note-making - ethical interviewing (see Google Classroom).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271</Words>
  <Application>Microsoft Office PowerPoint</Application>
  <PresentationFormat>On-screen Show (4:3)</PresentationFormat>
  <Paragraphs>51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Simple Dark</vt:lpstr>
      <vt:lpstr>Interviewing witnesses and suspects</vt:lpstr>
      <vt:lpstr>Big question: what are the best ways of interviewing witnesses and suspects?</vt:lpstr>
      <vt:lpstr>Interviewing witnesses</vt:lpstr>
      <vt:lpstr>Comparison of standard and cognitive interviews</vt:lpstr>
      <vt:lpstr>Standard v. cognitive interviews</vt:lpstr>
      <vt:lpstr>Applying what we’ve learned</vt:lpstr>
      <vt:lpstr>Preparation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Interviewing witnesses and suspects</dc:title>
  <dc:creator>Aidan Sammons</dc:creator>
  <cp:lastModifiedBy>Aidan Sammons</cp:lastModifiedBy>
  <cp:revision>1</cp:revision>
  <dcterms:modified xsi:type="dcterms:W3CDTF">2017-09-29T18:33:00Z</dcterms:modified>
</cp:coreProperties>
</file>