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wrap="square"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474833"/>
            <a:ext cx="8520600" cy="2618100"/>
          </a:xfrm>
          <a:prstGeom prst="rect">
            <a:avLst/>
          </a:prstGeom>
        </p:spPr>
        <p:txBody>
          <a:bodyPr wrap="square"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4202966"/>
            <a:ext cx="8520600" cy="1734300"/>
          </a:xfrm>
          <a:prstGeom prst="rect">
            <a:avLst/>
          </a:prstGeom>
        </p:spPr>
        <p:txBody>
          <a:bodyPr wrap="square"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wrap="square"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wrap="square"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wrap="square"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wrap="square"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33"/>
            <a:ext cx="4572000" cy="6858000"/>
          </a:xfrm>
          <a:prstGeom prst="rect">
            <a:avLst/>
          </a:prstGeom>
          <a:solidFill>
            <a:schemeClr val="dk2"/>
          </a:solidFill>
          <a:ln>
            <a:noFill/>
          </a:ln>
        </p:spPr>
        <p:txBody>
          <a:bodyPr wrap="square"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965600"/>
            <a:ext cx="3837000" cy="4926900"/>
          </a:xfrm>
          <a:prstGeom prst="rect">
            <a:avLst/>
          </a:prstGeom>
        </p:spPr>
        <p:txBody>
          <a:bodyPr wrap="square"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6"/>
            <a:ext cx="5998800" cy="806700"/>
          </a:xfrm>
          <a:prstGeom prst="rect">
            <a:avLst/>
          </a:prstGeom>
        </p:spPr>
        <p:txBody>
          <a:bodyPr wrap="square"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wrap="square"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lt2"/>
              </a:buClr>
              <a:buSzPct val="100000"/>
              <a:buChar char="●"/>
              <a:defRPr sz="1800">
                <a:solidFill>
                  <a:schemeClr val="lt2"/>
                </a:solidFill>
              </a:defRPr>
            </a:lvl1pPr>
            <a:lvl2pPr lvl="1">
              <a:lnSpc>
                <a:spcPct val="115000"/>
              </a:lnSpc>
              <a:spcBef>
                <a:spcPts val="0"/>
              </a:spcBef>
              <a:spcAft>
                <a:spcPts val="1600"/>
              </a:spcAft>
              <a:buClr>
                <a:schemeClr val="lt2"/>
              </a:buClr>
              <a:buChar char="○"/>
              <a:defRPr>
                <a:solidFill>
                  <a:schemeClr val="lt2"/>
                </a:solidFill>
              </a:defRPr>
            </a:lvl2pPr>
            <a:lvl3pPr lvl="2">
              <a:lnSpc>
                <a:spcPct val="115000"/>
              </a:lnSpc>
              <a:spcBef>
                <a:spcPts val="0"/>
              </a:spcBef>
              <a:spcAft>
                <a:spcPts val="1600"/>
              </a:spcAft>
              <a:buClr>
                <a:schemeClr val="lt2"/>
              </a:buClr>
              <a:buChar char="■"/>
              <a:defRPr>
                <a:solidFill>
                  <a:schemeClr val="lt2"/>
                </a:solidFill>
              </a:defRPr>
            </a:lvl3pPr>
            <a:lvl4pPr lvl="3">
              <a:lnSpc>
                <a:spcPct val="115000"/>
              </a:lnSpc>
              <a:spcBef>
                <a:spcPts val="0"/>
              </a:spcBef>
              <a:spcAft>
                <a:spcPts val="1600"/>
              </a:spcAft>
              <a:buClr>
                <a:schemeClr val="lt2"/>
              </a:buClr>
              <a:buChar char="●"/>
              <a:defRPr>
                <a:solidFill>
                  <a:schemeClr val="lt2"/>
                </a:solidFill>
              </a:defRPr>
            </a:lvl4pPr>
            <a:lvl5pPr lvl="4">
              <a:lnSpc>
                <a:spcPct val="115000"/>
              </a:lnSpc>
              <a:spcBef>
                <a:spcPts val="0"/>
              </a:spcBef>
              <a:spcAft>
                <a:spcPts val="1600"/>
              </a:spcAft>
              <a:buClr>
                <a:schemeClr val="lt2"/>
              </a:buClr>
              <a:buChar char="○"/>
              <a:defRPr>
                <a:solidFill>
                  <a:schemeClr val="lt2"/>
                </a:solidFill>
              </a:defRPr>
            </a:lvl5pPr>
            <a:lvl6pPr lvl="5">
              <a:lnSpc>
                <a:spcPct val="115000"/>
              </a:lnSpc>
              <a:spcBef>
                <a:spcPts val="0"/>
              </a:spcBef>
              <a:spcAft>
                <a:spcPts val="1600"/>
              </a:spcAft>
              <a:buClr>
                <a:schemeClr val="lt2"/>
              </a:buClr>
              <a:buChar char="■"/>
              <a:defRPr>
                <a:solidFill>
                  <a:schemeClr val="lt2"/>
                </a:solidFill>
              </a:defRPr>
            </a:lvl6pPr>
            <a:lvl7pPr lvl="6">
              <a:lnSpc>
                <a:spcPct val="115000"/>
              </a:lnSpc>
              <a:spcBef>
                <a:spcPts val="0"/>
              </a:spcBef>
              <a:spcAft>
                <a:spcPts val="1600"/>
              </a:spcAft>
              <a:buClr>
                <a:schemeClr val="lt2"/>
              </a:buClr>
              <a:buChar char="●"/>
              <a:defRPr>
                <a:solidFill>
                  <a:schemeClr val="lt2"/>
                </a:solidFill>
              </a:defRPr>
            </a:lvl7pPr>
            <a:lvl8pPr lvl="7">
              <a:lnSpc>
                <a:spcPct val="115000"/>
              </a:lnSpc>
              <a:spcBef>
                <a:spcPts val="0"/>
              </a:spcBef>
              <a:spcAft>
                <a:spcPts val="1600"/>
              </a:spcAft>
              <a:buClr>
                <a:schemeClr val="lt2"/>
              </a:buClr>
              <a:buChar char="○"/>
              <a:defRPr>
                <a:solidFill>
                  <a:schemeClr val="lt2"/>
                </a:solidFill>
              </a:defRPr>
            </a:lvl8pPr>
            <a:lvl9pPr lvl="8">
              <a:lnSpc>
                <a:spcPct val="115000"/>
              </a:lnSpc>
              <a:spcBef>
                <a:spcPts val="0"/>
              </a:spcBef>
              <a:spcAft>
                <a:spcPts val="1600"/>
              </a:spcAft>
              <a:buClr>
                <a:schemeClr val="lt2"/>
              </a:buClr>
              <a:buChar char="■"/>
              <a:defRPr>
                <a:solidFill>
                  <a:schemeClr val="lt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GB" sz="1000">
                <a:solidFill>
                  <a:schemeClr val="lt2"/>
                </a:solidFill>
              </a:rPr>
              <a:pPr lvl="0" algn="r">
                <a:spcBef>
                  <a:spcPts val="0"/>
                </a:spcBef>
                <a:buNone/>
              </a:pPr>
              <a:t>‹#›</a:t>
            </a:fld>
            <a:endParaRPr lang="en-GB" sz="1000">
              <a:solidFill>
                <a:schemeClr val="lt2"/>
              </a:solidFill>
            </a:endParaRPr>
          </a:p>
        </p:txBody>
      </p:sp>
      <p:sp>
        <p:nvSpPr>
          <p:cNvPr id="5" name="TextBox 4"/>
          <p:cNvSpPr txBox="1"/>
          <p:nvPr userDrawn="1"/>
        </p:nvSpPr>
        <p:spPr>
          <a:xfrm>
            <a:off x="323528" y="6237312"/>
            <a:ext cx="3168352" cy="307777"/>
          </a:xfrm>
          <a:prstGeom prst="rect">
            <a:avLst/>
          </a:prstGeom>
          <a:noFill/>
        </p:spPr>
        <p:txBody>
          <a:bodyPr wrap="square" rtlCol="0">
            <a:spAutoFit/>
          </a:bodyPr>
          <a:lstStyle/>
          <a:p>
            <a:r>
              <a:rPr lang="en-GB" dirty="0" smtClean="0">
                <a:solidFill>
                  <a:schemeClr val="tx1"/>
                </a:solidFill>
              </a:rPr>
              <a:t>psychlotron.org.uk</a:t>
            </a:r>
            <a:endParaRPr lang="en-GB" dirty="0">
              <a:solidFill>
                <a:schemeClr val="tx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992766"/>
            <a:ext cx="8520600" cy="2736900"/>
          </a:xfrm>
          <a:prstGeom prst="rect">
            <a:avLst/>
          </a:prstGeom>
        </p:spPr>
        <p:txBody>
          <a:bodyPr wrap="square" lIns="91425" tIns="91425" rIns="91425" bIns="91425" anchor="b" anchorCtr="0">
            <a:noAutofit/>
          </a:bodyPr>
          <a:lstStyle/>
          <a:p>
            <a:pPr lvl="0" rtl="0">
              <a:spcBef>
                <a:spcPts val="0"/>
              </a:spcBef>
              <a:buNone/>
            </a:pPr>
            <a:r>
              <a:rPr lang="en-GB"/>
              <a:t>The BIG question: which part of the brain does what and how do we know?</a:t>
            </a:r>
          </a:p>
        </p:txBody>
      </p:sp>
      <p:sp>
        <p:nvSpPr>
          <p:cNvPr id="55" name="Shape 55"/>
          <p:cNvSpPr txBox="1">
            <a:spLocks noGrp="1"/>
          </p:cNvSpPr>
          <p:nvPr>
            <p:ph type="subTitle" idx="1"/>
          </p:nvPr>
        </p:nvSpPr>
        <p:spPr>
          <a:xfrm>
            <a:off x="311700" y="3778833"/>
            <a:ext cx="8520600" cy="10569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Reflection</a:t>
            </a:r>
          </a:p>
        </p:txBody>
      </p:sp>
      <p:sp>
        <p:nvSpPr>
          <p:cNvPr id="109" name="Shape 109"/>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a:t>What has happened? What have you learned?</a:t>
            </a:r>
          </a:p>
          <a:p>
            <a:pPr lvl="0">
              <a:spcBef>
                <a:spcPts val="0"/>
              </a:spcBef>
              <a:buNone/>
            </a:pPr>
            <a:r>
              <a:rPr lang="en-GB"/>
              <a:t>What does it make you think or feel?</a:t>
            </a:r>
          </a:p>
          <a:p>
            <a:pPr lvl="0">
              <a:spcBef>
                <a:spcPts val="0"/>
              </a:spcBef>
              <a:buNone/>
            </a:pPr>
            <a:r>
              <a:rPr lang="en-GB"/>
              <a:t>What are you going to do?</a:t>
            </a:r>
          </a:p>
          <a:p>
            <a:pPr lvl="0">
              <a:spcBef>
                <a:spcPts val="0"/>
              </a:spcBef>
              <a:buNone/>
            </a:pPr>
            <a:endParaRPr/>
          </a:p>
          <a:p>
            <a:pPr lvl="0">
              <a:spcBef>
                <a:spcPts val="0"/>
              </a:spcBef>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Preparation</a:t>
            </a:r>
          </a:p>
        </p:txBody>
      </p:sp>
      <p:sp>
        <p:nvSpPr>
          <p:cNvPr id="115" name="Shape 115"/>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a:t>Next topic - neurons and neural transmission.  See Google Classroom for assignment details.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311708" y="992766"/>
            <a:ext cx="8520600" cy="2736900"/>
          </a:xfrm>
          <a:prstGeom prst="rect">
            <a:avLst/>
          </a:prstGeom>
        </p:spPr>
        <p:txBody>
          <a:bodyPr wrap="square" lIns="91425" tIns="91425" rIns="91425" bIns="91425" anchor="b" anchorCtr="0">
            <a:noAutofit/>
          </a:bodyPr>
          <a:lstStyle/>
          <a:p>
            <a:pPr lvl="0">
              <a:spcBef>
                <a:spcPts val="0"/>
              </a:spcBef>
              <a:buNone/>
            </a:pPr>
            <a:r>
              <a:rPr lang="en-GB"/>
              <a:t>Brain scanning</a:t>
            </a:r>
          </a:p>
        </p:txBody>
      </p:sp>
      <p:sp>
        <p:nvSpPr>
          <p:cNvPr id="61" name="Shape 61"/>
          <p:cNvSpPr txBox="1">
            <a:spLocks noGrp="1"/>
          </p:cNvSpPr>
          <p:nvPr>
            <p:ph type="subTitle" idx="1"/>
          </p:nvPr>
        </p:nvSpPr>
        <p:spPr>
          <a:xfrm>
            <a:off x="311700" y="3778833"/>
            <a:ext cx="8520600" cy="1056900"/>
          </a:xfrm>
          <a:prstGeom prst="rect">
            <a:avLst/>
          </a:prstGeom>
        </p:spPr>
        <p:txBody>
          <a:bodyPr wrap="square" lIns="91425" tIns="91425" rIns="91425" bIns="91425" anchor="t" anchorCtr="0">
            <a:noAutofit/>
          </a:bodyPr>
          <a:lstStyle/>
          <a:p>
            <a:pPr lvl="0">
              <a:spcBef>
                <a:spcPts val="0"/>
              </a:spcBef>
              <a:buNone/>
            </a:pPr>
            <a:r>
              <a:rPr lang="en-GB"/>
              <a:t>Writing a short essay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Essay writing</a:t>
            </a:r>
          </a:p>
        </p:txBody>
      </p:sp>
      <p:sp>
        <p:nvSpPr>
          <p:cNvPr id="67" name="Shape 67"/>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Helps us understand ideas better because we have to connect up our knowledge and put it to work solving a problem (deep processing).</a:t>
            </a:r>
          </a:p>
          <a:p>
            <a:pPr lvl="0">
              <a:spcBef>
                <a:spcPts val="0"/>
              </a:spcBef>
              <a:buNone/>
            </a:pPr>
            <a:r>
              <a:rPr lang="en-GB" sz="2100"/>
              <a:t>Allows us to see how well we’re mastered the course content.</a:t>
            </a:r>
          </a:p>
          <a:p>
            <a:pPr lvl="0">
              <a:spcBef>
                <a:spcPts val="0"/>
              </a:spcBef>
              <a:buNone/>
            </a:pPr>
            <a:r>
              <a:rPr lang="en-GB" sz="2100"/>
              <a:t>Helps us become better writers, thinkers and arguers.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What strikes you as important?</a:t>
            </a:r>
          </a:p>
        </p:txBody>
      </p:sp>
      <p:sp>
        <p:nvSpPr>
          <p:cNvPr id="73" name="Shape 73"/>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lnSpc>
                <a:spcPct val="100000"/>
              </a:lnSpc>
              <a:spcBef>
                <a:spcPts val="0"/>
              </a:spcBef>
              <a:spcAft>
                <a:spcPts val="0"/>
              </a:spcAft>
              <a:buNone/>
            </a:pPr>
            <a:r>
              <a:rPr lang="en-GB" sz="2200">
                <a:solidFill>
                  <a:srgbClr val="999999"/>
                </a:solidFill>
              </a:rPr>
              <a:t>Sangeeta and Jeff are planning an investigation into which brain areas are involved in mental arithmetic.  They have decided to scan their participants’ brains whilst they do two tasks: (1) working out sums of three figure numbers and (2) repeating back lists of common words.  However, Sangeeta and Jeff disagree about which sort of brain scan they should use.  Jeff thinks they should use PET, whilst Sangeeta thinks they should fMRI.  </a:t>
            </a:r>
          </a:p>
          <a:p>
            <a:pPr lvl="0" rtl="0">
              <a:lnSpc>
                <a:spcPct val="100000"/>
              </a:lnSpc>
              <a:spcBef>
                <a:spcPts val="0"/>
              </a:spcBef>
              <a:spcAft>
                <a:spcPts val="0"/>
              </a:spcAft>
              <a:buNone/>
            </a:pPr>
            <a:endParaRPr sz="2200">
              <a:solidFill>
                <a:srgbClr val="999999"/>
              </a:solidFill>
            </a:endParaRPr>
          </a:p>
          <a:p>
            <a:pPr lvl="0" rtl="0">
              <a:lnSpc>
                <a:spcPct val="100000"/>
              </a:lnSpc>
              <a:spcBef>
                <a:spcPts val="0"/>
              </a:spcBef>
              <a:spcAft>
                <a:spcPts val="0"/>
              </a:spcAft>
              <a:buNone/>
            </a:pPr>
            <a:r>
              <a:rPr lang="en-GB" sz="2200">
                <a:solidFill>
                  <a:srgbClr val="999999"/>
                </a:solidFill>
              </a:rPr>
              <a:t>Discuss PET and fMRI as ways of investigating brain function.  You must refer to the context in your answer.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Things to notice...</a:t>
            </a:r>
          </a:p>
        </p:txBody>
      </p:sp>
      <p:sp>
        <p:nvSpPr>
          <p:cNvPr id="79" name="Shape 79"/>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a:t>The command word: ‘discuss’.</a:t>
            </a:r>
          </a:p>
          <a:p>
            <a:pPr lvl="0">
              <a:spcBef>
                <a:spcPts val="0"/>
              </a:spcBef>
              <a:buNone/>
            </a:pPr>
            <a:r>
              <a:rPr lang="en-GB"/>
              <a:t>There is a context and we’re expected to refer to it.</a:t>
            </a:r>
          </a:p>
          <a:p>
            <a:pPr lvl="0">
              <a:spcBef>
                <a:spcPts val="0"/>
              </a:spcBef>
              <a:buNone/>
            </a:pPr>
            <a:endParaRPr/>
          </a:p>
          <a:p>
            <a:pPr lvl="0">
              <a:spcBef>
                <a:spcPts val="0"/>
              </a:spcBef>
              <a:buNone/>
            </a:pPr>
            <a:endParaRPr/>
          </a:p>
          <a:p>
            <a:pPr lvl="0">
              <a:spcBef>
                <a:spcPts val="0"/>
              </a:spcBef>
              <a:buNone/>
            </a:pPr>
            <a:r>
              <a:rPr lang="en-GB"/>
              <a:t>We need to DECODE the question - what are we actually being asked to do?</a:t>
            </a:r>
          </a:p>
          <a:p>
            <a:pPr lvl="0">
              <a:spcBef>
                <a:spcPts val="0"/>
              </a:spcBef>
              <a:buNone/>
            </a:pPr>
            <a:endParaRPr/>
          </a:p>
          <a:p>
            <a:pPr lv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We need to write an essay in which we...</a:t>
            </a:r>
          </a:p>
        </p:txBody>
      </p:sp>
      <p:sp>
        <p:nvSpPr>
          <p:cNvPr id="85" name="Shape 85"/>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a:t>...present an </a:t>
            </a:r>
            <a:r>
              <a:rPr lang="en-GB">
                <a:solidFill>
                  <a:srgbClr val="FFFFFF"/>
                </a:solidFill>
              </a:rPr>
              <a:t>argument</a:t>
            </a:r>
            <a:r>
              <a:rPr lang="en-GB"/>
              <a:t> for which (out of PET and fMRI) is more appropriate for this scenario.</a:t>
            </a:r>
          </a:p>
          <a:p>
            <a:pPr lvl="0">
              <a:spcBef>
                <a:spcPts val="0"/>
              </a:spcBef>
              <a:buNone/>
            </a:pPr>
            <a:r>
              <a:rPr lang="en-GB"/>
              <a:t>...</a:t>
            </a:r>
            <a:r>
              <a:rPr lang="en-GB">
                <a:solidFill>
                  <a:srgbClr val="FFFFFF"/>
                </a:solidFill>
              </a:rPr>
              <a:t>discuss</a:t>
            </a:r>
            <a:r>
              <a:rPr lang="en-GB"/>
              <a:t>, so we need to consider different points of view.</a:t>
            </a:r>
          </a:p>
          <a:p>
            <a:pPr lvl="0">
              <a:spcBef>
                <a:spcPts val="0"/>
              </a:spcBef>
              <a:buNone/>
            </a:pPr>
            <a:r>
              <a:rPr lang="en-GB"/>
              <a:t>...</a:t>
            </a:r>
            <a:r>
              <a:rPr lang="en-GB">
                <a:solidFill>
                  <a:srgbClr val="FFFFFF"/>
                </a:solidFill>
              </a:rPr>
              <a:t>apply</a:t>
            </a:r>
            <a:r>
              <a:rPr lang="en-GB"/>
              <a:t> our understanding to the scenario, so our points are relevant.</a:t>
            </a:r>
          </a:p>
          <a:p>
            <a:pPr lvl="0">
              <a:spcBef>
                <a:spcPts val="0"/>
              </a:spcBef>
              <a:buNone/>
            </a:pPr>
            <a:r>
              <a:rPr lang="en-GB"/>
              <a:t>...</a:t>
            </a:r>
            <a:r>
              <a:rPr lang="en-GB">
                <a:solidFill>
                  <a:srgbClr val="FFFFFF"/>
                </a:solidFill>
              </a:rPr>
              <a:t>support </a:t>
            </a:r>
            <a:r>
              <a:rPr lang="en-GB"/>
              <a:t>our reasoning with factual knowledge about the two techniques.</a:t>
            </a:r>
          </a:p>
          <a:p>
            <a:pPr lvl="0">
              <a:spcBef>
                <a:spcPts val="0"/>
              </a:spcBef>
              <a:buNone/>
            </a:pPr>
            <a:endParaRPr/>
          </a:p>
          <a:p>
            <a:pPr lvl="0">
              <a:spcBef>
                <a:spcPts val="0"/>
              </a:spcBef>
              <a:buNone/>
            </a:pPr>
            <a:endParaRPr/>
          </a:p>
          <a:p>
            <a:pPr lvl="0">
              <a:spcBef>
                <a:spcPts val="0"/>
              </a:spcBef>
              <a:buNone/>
            </a:pPr>
            <a:endParaRPr/>
          </a:p>
          <a:p>
            <a:pPr lvl="0">
              <a:spcBef>
                <a:spcPts val="0"/>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Structuring an essay</a:t>
            </a:r>
          </a:p>
        </p:txBody>
      </p:sp>
      <p:sp>
        <p:nvSpPr>
          <p:cNvPr id="91" name="Shape 91"/>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000"/>
              <a:t>Start by stating what your answer to the question is (i.e. your conclusion).</a:t>
            </a:r>
          </a:p>
          <a:p>
            <a:pPr lvl="0">
              <a:spcBef>
                <a:spcPts val="0"/>
              </a:spcBef>
              <a:buNone/>
            </a:pPr>
            <a:r>
              <a:rPr lang="en-GB" sz="2000"/>
              <a:t>Develop each point of your argument.  Link each point to the conclusion.</a:t>
            </a:r>
          </a:p>
          <a:p>
            <a:pPr lvl="0">
              <a:spcBef>
                <a:spcPts val="0"/>
              </a:spcBef>
              <a:buNone/>
            </a:pPr>
            <a:r>
              <a:rPr lang="en-GB" sz="2000"/>
              <a:t>Return to the conclusion at the end.</a:t>
            </a:r>
          </a:p>
          <a:p>
            <a:pPr lvl="0">
              <a:spcBef>
                <a:spcPts val="0"/>
              </a:spcBef>
              <a:buNone/>
            </a:pPr>
            <a:endParaRPr sz="2000"/>
          </a:p>
          <a:p>
            <a:pPr lvl="0">
              <a:spcBef>
                <a:spcPts val="0"/>
              </a:spcBef>
              <a:buNone/>
            </a:pPr>
            <a:r>
              <a:rPr lang="en-GB" sz="2000"/>
              <a:t>Say what you’re going to say, say it, then say you’ve said it.</a:t>
            </a:r>
            <a:r>
              <a:rPr lang="en-GB"/>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Plan your essay</a:t>
            </a:r>
          </a:p>
        </p:txBody>
      </p:sp>
      <p:sp>
        <p:nvSpPr>
          <p:cNvPr id="97" name="Shape 97"/>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a:t>Group:</a:t>
            </a:r>
          </a:p>
          <a:p>
            <a:pPr lvl="0">
              <a:spcBef>
                <a:spcPts val="0"/>
              </a:spcBef>
              <a:buNone/>
            </a:pPr>
            <a:r>
              <a:rPr lang="en-GB"/>
              <a:t>Discuss what your conclusion should be and why.</a:t>
            </a:r>
          </a:p>
          <a:p>
            <a:pPr lvl="0">
              <a:spcBef>
                <a:spcPts val="0"/>
              </a:spcBef>
              <a:buNone/>
            </a:pPr>
            <a:endParaRPr/>
          </a:p>
          <a:p>
            <a:pPr lvl="0">
              <a:spcBef>
                <a:spcPts val="0"/>
              </a:spcBef>
              <a:buNone/>
            </a:pPr>
            <a:r>
              <a:rPr lang="en-GB"/>
              <a:t>Individual:</a:t>
            </a:r>
          </a:p>
          <a:p>
            <a:pPr lvl="0">
              <a:spcBef>
                <a:spcPts val="0"/>
              </a:spcBef>
              <a:buNone/>
            </a:pPr>
            <a:r>
              <a:rPr lang="en-GB"/>
              <a:t>Sketch a plan that covers the points you will make, and how you will support them.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Writing time</a:t>
            </a:r>
          </a:p>
        </p:txBody>
      </p:sp>
      <p:sp>
        <p:nvSpPr>
          <p:cNvPr id="103" name="Shape 103"/>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425</Words>
  <Application>Microsoft Office PowerPoint</Application>
  <PresentationFormat>On-screen Show (4:3)</PresentationFormat>
  <Paragraphs>43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Simple Dark</vt:lpstr>
      <vt:lpstr>The BIG question: which part of the brain does what and how do we know?</vt:lpstr>
      <vt:lpstr>Brain scanning</vt:lpstr>
      <vt:lpstr>Essay writing</vt:lpstr>
      <vt:lpstr>What strikes you as important?</vt:lpstr>
      <vt:lpstr>Things to notice...</vt:lpstr>
      <vt:lpstr>We need to write an essay in which we...</vt:lpstr>
      <vt:lpstr>Structuring an essay</vt:lpstr>
      <vt:lpstr>Plan your essay</vt:lpstr>
      <vt:lpstr>Writing time</vt:lpstr>
      <vt:lpstr>Reflection</vt:lpstr>
      <vt:lpstr>Preparation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BIG question: which part of the brain does what and how do we know?</dc:title>
  <dc:creator>Aidan Sammons</dc:creator>
  <cp:lastModifiedBy>Aidan Sammons</cp:lastModifiedBy>
  <cp:revision>1</cp:revision>
  <dcterms:modified xsi:type="dcterms:W3CDTF">2017-09-23T17:53:03Z</dcterms:modified>
</cp:coreProperties>
</file>