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4" r:id="rId1"/>
  </p:sld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6" d="100"/>
          <a:sy n="116" d="100"/>
        </p:scale>
        <p:origin x="-1470" y="-11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GB"/>
          </a:p>
        </p:txBody>
      </p:sp>
      <p:sp>
        <p:nvSpPr>
          <p:cNvPr id="3" name="Date Placeholder 2"/>
          <p:cNvSpPr>
            <a:spLocks noGrp="1"/>
          </p:cNvSpPr>
          <p:nvPr>
            <p:ph type="dt" sz="quarter" idx="1"/>
          </p:nvPr>
        </p:nvSpPr>
        <p:spPr>
          <a:xfrm>
            <a:off x="3901698" y="0"/>
            <a:ext cx="2984871" cy="502676"/>
          </a:xfrm>
          <a:prstGeom prst="rect">
            <a:avLst/>
          </a:prstGeom>
        </p:spPr>
        <p:txBody>
          <a:bodyPr vert="horz" lIns="96606" tIns="48303" rIns="96606" bIns="48303" rtlCol="0"/>
          <a:lstStyle>
            <a:lvl1pPr algn="r">
              <a:defRPr sz="1300"/>
            </a:lvl1pPr>
          </a:lstStyle>
          <a:p>
            <a:fld id="{8C21F3CB-D5BD-4CB4-A5A7-EF4E7C014324}" type="datetimeFigureOut">
              <a:rPr lang="en-GB" smtClean="0"/>
              <a:pPr/>
              <a:t>13/09/2017</a:t>
            </a:fld>
            <a:endParaRPr lang="en-GB"/>
          </a:p>
        </p:txBody>
      </p:sp>
      <p:sp>
        <p:nvSpPr>
          <p:cNvPr id="4" name="Footer Placeholder 3"/>
          <p:cNvSpPr>
            <a:spLocks noGrp="1"/>
          </p:cNvSpPr>
          <p:nvPr>
            <p:ph type="ftr" sz="quarter" idx="2"/>
          </p:nvPr>
        </p:nvSpPr>
        <p:spPr>
          <a:xfrm>
            <a:off x="0" y="9516039"/>
            <a:ext cx="2984871" cy="502674"/>
          </a:xfrm>
          <a:prstGeom prst="rect">
            <a:avLst/>
          </a:prstGeom>
        </p:spPr>
        <p:txBody>
          <a:bodyPr vert="horz" lIns="96606" tIns="48303" rIns="96606" bIns="48303" rtlCol="0" anchor="b"/>
          <a:lstStyle>
            <a:lvl1pPr algn="l">
              <a:defRPr sz="1300"/>
            </a:lvl1pPr>
          </a:lstStyle>
          <a:p>
            <a:endParaRPr lang="en-GB"/>
          </a:p>
        </p:txBody>
      </p:sp>
      <p:sp>
        <p:nvSpPr>
          <p:cNvPr id="5" name="Slide Number Placeholder 4"/>
          <p:cNvSpPr>
            <a:spLocks noGrp="1"/>
          </p:cNvSpPr>
          <p:nvPr>
            <p:ph type="sldNum" sz="quarter" idx="3"/>
          </p:nvPr>
        </p:nvSpPr>
        <p:spPr>
          <a:xfrm>
            <a:off x="3901698" y="9516039"/>
            <a:ext cx="2984871" cy="502674"/>
          </a:xfrm>
          <a:prstGeom prst="rect">
            <a:avLst/>
          </a:prstGeom>
        </p:spPr>
        <p:txBody>
          <a:bodyPr vert="horz" lIns="96606" tIns="48303" rIns="96606" bIns="48303" rtlCol="0" anchor="b"/>
          <a:lstStyle>
            <a:lvl1pPr algn="r">
              <a:defRPr sz="1300"/>
            </a:lvl1pPr>
          </a:lstStyle>
          <a:p>
            <a:fld id="{94D1A3DC-2541-453E-BA1D-DBD4B7FA2A1C}" type="slidenum">
              <a:rPr lang="en-GB" smtClean="0"/>
              <a:pPr/>
              <a:t>‹#›</a:t>
            </a:fld>
            <a:endParaRPr lang="en-GB"/>
          </a:p>
        </p:txBody>
      </p:sp>
    </p:spTree>
    <p:extLst>
      <p:ext uri="{BB962C8B-B14F-4D97-AF65-F5344CB8AC3E}">
        <p14:creationId xmlns:p14="http://schemas.microsoft.com/office/powerpoint/2010/main" xmlns="" val="236701978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fld id="{5923F103-BC34-4FE4-A40E-EDDEECFDA5D0}" type="datetimeFigureOut">
              <a:rPr lang="en-US" smtClean="0"/>
              <a:pPr/>
              <a:t>9/13/2017</a:t>
            </a:fld>
            <a:endParaRPr lang="en-US" dirty="0"/>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r>
              <a:rPr lang="en-US" smtClean="0"/>
              <a:t>
              </a:t>
            </a:r>
            <a:endParaRPr lang="en-US" dirty="0"/>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606531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smtClean="0"/>
              <a:pPr/>
              <a:t>9/13/2017</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85457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n-US" smtClean="0"/>
              <a:t>Click to edit Master title style</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smtClean="0"/>
              <a:pPr/>
              <a:t>9/13/2017</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8001877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n-US" smtClean="0"/>
              <a:t>Click to edit Master title style</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smtClean="0"/>
              <a:pPr/>
              <a:t>9/13/2017</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9900038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smtClean="0"/>
              <a:pPr/>
              <a:t>9/13/2017</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0604403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smtClean="0"/>
              <a:pPr/>
              <a:t>9/13/2017</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5744904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smtClean="0"/>
              <a:pPr/>
              <a:t>9/13/2017</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3545954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621301" y="6387910"/>
            <a:ext cx="990599" cy="228659"/>
          </a:xfrm>
        </p:spPr>
        <p:txBody>
          <a:bodyPr/>
          <a:lstStyle/>
          <a:p>
            <a:fld id="{53086D93-FCAC-47E0-A2EE-787E62CA814C}" type="datetimeFigureOut">
              <a:rPr lang="en-US" smtClean="0"/>
              <a:pPr/>
              <a:t>9/13/2017</a:t>
            </a:fld>
            <a:endParaRPr lang="en-US" dirty="0"/>
          </a:p>
        </p:txBody>
      </p:sp>
      <p:sp>
        <p:nvSpPr>
          <p:cNvPr id="5" name="Footer Placeholder 4"/>
          <p:cNvSpPr>
            <a:spLocks noGrp="1"/>
          </p:cNvSpPr>
          <p:nvPr>
            <p:ph type="ftr" sz="quarter" idx="11"/>
          </p:nvPr>
        </p:nvSpPr>
        <p:spPr>
          <a:xfrm>
            <a:off x="516133" y="6387910"/>
            <a:ext cx="3859795" cy="228660"/>
          </a:xfrm>
        </p:spPr>
        <p:txBody>
          <a:bodyPr/>
          <a:lstStyle/>
          <a:p>
            <a:r>
              <a:rPr lang="en-US" smtClean="0"/>
              <a:t>
              </a:t>
            </a:r>
            <a:endParaRPr lang="en-US" dirty="0"/>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5197264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DA879A6-0FD0-4734-A311-86BFCA472E6E}" type="datetimeFigureOut">
              <a:rPr lang="en-US" smtClean="0"/>
              <a:pPr/>
              <a:t>9/13/2017</a:t>
            </a:fld>
            <a:endParaRPr lang="en-US" dirty="0"/>
          </a:p>
        </p:txBody>
      </p:sp>
      <p:sp>
        <p:nvSpPr>
          <p:cNvPr id="5" name="Footer Placeholder 4"/>
          <p:cNvSpPr>
            <a:spLocks noGrp="1"/>
          </p:cNvSpPr>
          <p:nvPr>
            <p:ph type="ftr" sz="quarter" idx="11"/>
          </p:nvPr>
        </p:nvSpPr>
        <p:spPr>
          <a:xfrm>
            <a:off x="538546" y="6365498"/>
            <a:ext cx="3859795" cy="228660"/>
          </a:xfrm>
        </p:spPr>
        <p:txBody>
          <a:bodyPr/>
          <a:lstStyle/>
          <a:p>
            <a:r>
              <a:rPr lang="en-US" smtClean="0"/>
              <a:t>
              </a:t>
            </a:r>
            <a:endParaRPr lang="en-US" dirty="0"/>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250529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smtClean="0"/>
              <a:pPr/>
              <a:t>9/13/2017</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D57F1E4F-1CFF-5643-939E-217C01CDF565}" type="slidenum">
              <a:rPr lang="en-US" smtClean="0"/>
              <a:pPr/>
              <a:t>‹#›</a:t>
            </a:fld>
            <a:endParaRPr lang="en-US" dirty="0"/>
          </a:p>
        </p:txBody>
      </p:sp>
      <p:sp>
        <p:nvSpPr>
          <p:cNvPr id="7" name="TextBox 6"/>
          <p:cNvSpPr txBox="1"/>
          <p:nvPr userDrawn="1"/>
        </p:nvSpPr>
        <p:spPr>
          <a:xfrm>
            <a:off x="726621" y="6319157"/>
            <a:ext cx="2465615" cy="369332"/>
          </a:xfrm>
          <a:prstGeom prst="rect">
            <a:avLst/>
          </a:prstGeom>
          <a:noFill/>
        </p:spPr>
        <p:txBody>
          <a:bodyPr wrap="square" rtlCol="0">
            <a:spAutoFit/>
          </a:bodyPr>
          <a:lstStyle/>
          <a:p>
            <a:r>
              <a:rPr lang="en-GB" dirty="0" smtClean="0"/>
              <a:t>psychlotron.org.uk</a:t>
            </a:r>
            <a:endParaRPr lang="en-GB" dirty="0"/>
          </a:p>
        </p:txBody>
      </p:sp>
    </p:spTree>
    <p:extLst>
      <p:ext uri="{BB962C8B-B14F-4D97-AF65-F5344CB8AC3E}">
        <p14:creationId xmlns:p14="http://schemas.microsoft.com/office/powerpoint/2010/main" xmlns="" val="1496005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smtClean="0"/>
              <a:pPr/>
              <a:t>9/13/2017</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912513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smtClean="0"/>
              <a:t>Click to edit Master title style</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pPr/>
              <a:t>9/13/2017</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808546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pPr/>
              <a:t>9/13/2017</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086483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pPr/>
              <a:t>9/13/2017</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302492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fld id="{7C8D7E02-BCB8-4D50-A234-369438C08659}" type="datetimeFigureOut">
              <a:rPr lang="en-US" smtClean="0"/>
              <a:pPr/>
              <a:t>9/13/2017</a:t>
            </a:fld>
            <a:endParaRPr lang="en-US" dirty="0"/>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838455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smtClean="0"/>
              <a:pPr/>
              <a:t>9/13/2017</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434719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smtClean="0"/>
              <a:pPr/>
              <a:t>9/13/2017</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460178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fld id="{2BE451C3-0FF4-47C4-B829-773ADF60F88C}" type="datetimeFigureOut">
              <a:rPr lang="en-US" smtClean="0"/>
              <a:pPr/>
              <a:t>9/13/2017</a:t>
            </a:fld>
            <a:endParaRPr lang="en-US" dirty="0"/>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r>
              <a:rPr lang="en-US" smtClean="0"/>
              <a:t>
              </a:t>
            </a:r>
            <a:endParaRPr lang="en-US" dirty="0"/>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05588868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 id="2147483691" r:id="rId17"/>
  </p:sldLayoutIdLst>
  <p:hf sldNum="0" hdr="0" ftr="0" dt="0"/>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youtu.be/QX_oy9614HQ"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Don’t eat the marshmallow…</a:t>
            </a:r>
            <a:endParaRPr lang="en-GB" dirty="0"/>
          </a:p>
        </p:txBody>
      </p:sp>
      <p:sp>
        <p:nvSpPr>
          <p:cNvPr id="3" name="Subtitle 2"/>
          <p:cNvSpPr>
            <a:spLocks noGrp="1"/>
          </p:cNvSpPr>
          <p:nvPr>
            <p:ph type="subTitle" idx="1"/>
          </p:nvPr>
        </p:nvSpPr>
        <p:spPr/>
        <p:txBody>
          <a:bodyPr/>
          <a:lstStyle/>
          <a:p>
            <a:r>
              <a:rPr lang="en-GB" dirty="0" smtClean="0"/>
              <a:t>Motivation and success</a:t>
            </a:r>
            <a:endParaRPr lang="en-GB" dirty="0"/>
          </a:p>
        </p:txBody>
      </p:sp>
    </p:spTree>
    <p:extLst>
      <p:ext uri="{BB962C8B-B14F-4D97-AF65-F5344CB8AC3E}">
        <p14:creationId xmlns:p14="http://schemas.microsoft.com/office/powerpoint/2010/main" xmlns="" val="15302831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Outcome</a:t>
            </a:r>
            <a:endParaRPr lang="en-GB" dirty="0"/>
          </a:p>
        </p:txBody>
      </p:sp>
      <p:sp>
        <p:nvSpPr>
          <p:cNvPr id="3" name="Content Placeholder 2"/>
          <p:cNvSpPr>
            <a:spLocks noGrp="1"/>
          </p:cNvSpPr>
          <p:nvPr>
            <p:ph idx="1"/>
          </p:nvPr>
        </p:nvSpPr>
        <p:spPr/>
        <p:txBody>
          <a:bodyPr/>
          <a:lstStyle/>
          <a:p>
            <a:r>
              <a:rPr lang="en-GB" dirty="0" smtClean="0"/>
              <a:t>Think now about the OUTCOME you would get if your wish was realised.  How would you feel?  Try and capture that feeling in 3-6 words.  Spend some time imagining that feeling.</a:t>
            </a:r>
            <a:endParaRPr lang="en-GB" dirty="0"/>
          </a:p>
        </p:txBody>
      </p:sp>
    </p:spTree>
    <p:extLst>
      <p:ext uri="{BB962C8B-B14F-4D97-AF65-F5344CB8AC3E}">
        <p14:creationId xmlns:p14="http://schemas.microsoft.com/office/powerpoint/2010/main" xmlns="" val="2532842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Obstacles</a:t>
            </a:r>
            <a:endParaRPr lang="en-GB" dirty="0"/>
          </a:p>
        </p:txBody>
      </p:sp>
      <p:sp>
        <p:nvSpPr>
          <p:cNvPr id="3" name="Content Placeholder 2"/>
          <p:cNvSpPr>
            <a:spLocks noGrp="1"/>
          </p:cNvSpPr>
          <p:nvPr>
            <p:ph idx="1"/>
          </p:nvPr>
        </p:nvSpPr>
        <p:spPr/>
        <p:txBody>
          <a:bodyPr/>
          <a:lstStyle/>
          <a:p>
            <a:r>
              <a:rPr lang="en-GB" dirty="0" smtClean="0"/>
              <a:t>Now think about one or two OBSTACLES that might stand in your way.  Focus on internal obstacles (e.g. “I might lose concentration”) rather than external ones (e.g. “My little brother might disturb me.”)  Visualise yourself experiencing these obstacles, including how you would feel if they came up.</a:t>
            </a:r>
            <a:endParaRPr lang="en-GB" dirty="0"/>
          </a:p>
        </p:txBody>
      </p:sp>
    </p:spTree>
    <p:extLst>
      <p:ext uri="{BB962C8B-B14F-4D97-AF65-F5344CB8AC3E}">
        <p14:creationId xmlns:p14="http://schemas.microsoft.com/office/powerpoint/2010/main" xmlns="" val="3053339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a:t>
            </a:r>
            <a:endParaRPr lang="en-GB" dirty="0"/>
          </a:p>
        </p:txBody>
      </p:sp>
      <p:sp>
        <p:nvSpPr>
          <p:cNvPr id="3" name="Content Placeholder 2"/>
          <p:cNvSpPr>
            <a:spLocks noGrp="1"/>
          </p:cNvSpPr>
          <p:nvPr>
            <p:ph idx="1"/>
          </p:nvPr>
        </p:nvSpPr>
        <p:spPr/>
        <p:txBody>
          <a:bodyPr/>
          <a:lstStyle/>
          <a:p>
            <a:r>
              <a:rPr lang="en-GB" dirty="0" smtClean="0"/>
              <a:t>Now make a PLAN for how you will deal with the obstacle.  The structure should be, “ IF &lt;obstacle&gt; THEN &lt;action&gt;”.  For example, “IF I get distracted by YouTube THEN I will put the laptop in another room and work on paper”.  Visualise your plan and repeat it to yourself at least three times.</a:t>
            </a:r>
            <a:endParaRPr lang="en-GB" dirty="0"/>
          </a:p>
        </p:txBody>
      </p:sp>
    </p:spTree>
    <p:extLst>
      <p:ext uri="{BB962C8B-B14F-4D97-AF65-F5344CB8AC3E}">
        <p14:creationId xmlns:p14="http://schemas.microsoft.com/office/powerpoint/2010/main" xmlns="" val="1897852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we’re learning…</a:t>
            </a:r>
            <a:endParaRPr lang="en-GB" dirty="0"/>
          </a:p>
        </p:txBody>
      </p:sp>
      <p:sp>
        <p:nvSpPr>
          <p:cNvPr id="3" name="Content Placeholder 2"/>
          <p:cNvSpPr>
            <a:spLocks noGrp="1"/>
          </p:cNvSpPr>
          <p:nvPr>
            <p:ph idx="1"/>
          </p:nvPr>
        </p:nvSpPr>
        <p:spPr/>
        <p:txBody>
          <a:bodyPr/>
          <a:lstStyle/>
          <a:p>
            <a:r>
              <a:rPr lang="en-GB" dirty="0" smtClean="0"/>
              <a:t>Why self-control matters</a:t>
            </a:r>
          </a:p>
          <a:p>
            <a:r>
              <a:rPr lang="en-GB" dirty="0" smtClean="0"/>
              <a:t>Why it’s difficult to change what we do</a:t>
            </a:r>
          </a:p>
          <a:p>
            <a:r>
              <a:rPr lang="en-GB" dirty="0" smtClean="0"/>
              <a:t>How to have more self-control</a:t>
            </a:r>
            <a:endParaRPr lang="en-GB" dirty="0"/>
          </a:p>
        </p:txBody>
      </p:sp>
    </p:spTree>
    <p:extLst>
      <p:ext uri="{BB962C8B-B14F-4D97-AF65-F5344CB8AC3E}">
        <p14:creationId xmlns:p14="http://schemas.microsoft.com/office/powerpoint/2010/main" xmlns="" val="30110805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marshmallow test</a:t>
            </a:r>
            <a:endParaRPr lang="en-GB" dirty="0"/>
          </a:p>
        </p:txBody>
      </p:sp>
      <p:sp>
        <p:nvSpPr>
          <p:cNvPr id="4" name="Content Placeholder 3"/>
          <p:cNvSpPr>
            <a:spLocks noGrp="1"/>
          </p:cNvSpPr>
          <p:nvPr>
            <p:ph idx="1"/>
          </p:nvPr>
        </p:nvSpPr>
        <p:spPr/>
        <p:txBody>
          <a:bodyPr/>
          <a:lstStyle/>
          <a:p>
            <a:r>
              <a:rPr lang="en-GB" dirty="0" smtClean="0">
                <a:hlinkClick r:id="rId2"/>
              </a:rPr>
              <a:t>https://</a:t>
            </a:r>
            <a:r>
              <a:rPr lang="en-GB" dirty="0" smtClean="0">
                <a:hlinkClick r:id="rId2"/>
              </a:rPr>
              <a:t>youtu.be/QX_oy9614HQ</a:t>
            </a:r>
            <a:r>
              <a:rPr lang="en-GB" dirty="0" smtClean="0"/>
              <a:t> </a:t>
            </a:r>
            <a:endParaRPr lang="en-GB" dirty="0"/>
          </a:p>
        </p:txBody>
      </p:sp>
    </p:spTree>
    <p:extLst>
      <p:ext uri="{BB962C8B-B14F-4D97-AF65-F5344CB8AC3E}">
        <p14:creationId xmlns:p14="http://schemas.microsoft.com/office/powerpoint/2010/main" xmlns="" val="26726186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marshmallow test</a:t>
            </a:r>
            <a:endParaRPr lang="en-GB" dirty="0"/>
          </a:p>
        </p:txBody>
      </p:sp>
      <p:sp>
        <p:nvSpPr>
          <p:cNvPr id="3" name="Content Placeholder 2"/>
          <p:cNvSpPr>
            <a:spLocks noGrp="1"/>
          </p:cNvSpPr>
          <p:nvPr>
            <p:ph idx="1"/>
          </p:nvPr>
        </p:nvSpPr>
        <p:spPr/>
        <p:txBody>
          <a:bodyPr/>
          <a:lstStyle/>
          <a:p>
            <a:r>
              <a:rPr lang="en-GB" dirty="0" smtClean="0"/>
              <a:t>3-4 years - 30% waited 15 minutes for a second treat.</a:t>
            </a:r>
          </a:p>
          <a:p>
            <a:r>
              <a:rPr lang="en-GB" dirty="0" smtClean="0"/>
              <a:t>13 years – better social relations.</a:t>
            </a:r>
          </a:p>
          <a:p>
            <a:r>
              <a:rPr lang="en-GB" dirty="0" smtClean="0"/>
              <a:t>17 Years – better SATs scores &amp; stress coping.</a:t>
            </a:r>
          </a:p>
          <a:p>
            <a:r>
              <a:rPr lang="en-GB" dirty="0" smtClean="0"/>
              <a:t>21 years – more likely to complete </a:t>
            </a:r>
            <a:r>
              <a:rPr lang="en-GB" dirty="0" err="1" smtClean="0"/>
              <a:t>uni</a:t>
            </a:r>
            <a:r>
              <a:rPr lang="en-GB" dirty="0" smtClean="0"/>
              <a:t> degree.</a:t>
            </a:r>
          </a:p>
          <a:p>
            <a:r>
              <a:rPr lang="en-GB" dirty="0" smtClean="0"/>
              <a:t>30s &amp; 40s – less obesity and drug use.</a:t>
            </a:r>
          </a:p>
          <a:p>
            <a:endParaRPr lang="en-GB" dirty="0"/>
          </a:p>
        </p:txBody>
      </p:sp>
    </p:spTree>
    <p:extLst>
      <p:ext uri="{BB962C8B-B14F-4D97-AF65-F5344CB8AC3E}">
        <p14:creationId xmlns:p14="http://schemas.microsoft.com/office/powerpoint/2010/main" xmlns="" val="4369306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More findings</a:t>
            </a:r>
            <a:endParaRPr lang="en-GB" dirty="0"/>
          </a:p>
        </p:txBody>
      </p:sp>
      <p:sp>
        <p:nvSpPr>
          <p:cNvPr id="3" name="Content Placeholder 2"/>
          <p:cNvSpPr>
            <a:spLocks noGrp="1"/>
          </p:cNvSpPr>
          <p:nvPr>
            <p:ph idx="1"/>
          </p:nvPr>
        </p:nvSpPr>
        <p:spPr/>
        <p:txBody>
          <a:bodyPr/>
          <a:lstStyle/>
          <a:p>
            <a:r>
              <a:rPr lang="en-GB" dirty="0" smtClean="0"/>
              <a:t>Teenage students with higher self-control…</a:t>
            </a:r>
          </a:p>
          <a:p>
            <a:pPr lvl="1"/>
            <a:r>
              <a:rPr lang="en-GB" dirty="0"/>
              <a:t>Watched less TV</a:t>
            </a:r>
          </a:p>
          <a:p>
            <a:pPr lvl="1"/>
            <a:r>
              <a:rPr lang="en-GB" dirty="0"/>
              <a:t>Started home learning earlier</a:t>
            </a:r>
          </a:p>
          <a:p>
            <a:pPr lvl="1"/>
            <a:r>
              <a:rPr lang="en-GB" dirty="0"/>
              <a:t>Spent more time on home learning</a:t>
            </a:r>
          </a:p>
          <a:p>
            <a:pPr lvl="1"/>
            <a:r>
              <a:rPr lang="en-GB" dirty="0" smtClean="0"/>
              <a:t>Got better grades</a:t>
            </a:r>
          </a:p>
          <a:p>
            <a:pPr lvl="1"/>
            <a:r>
              <a:rPr lang="en-GB" dirty="0" smtClean="0"/>
              <a:t>Got into better (selective) schools</a:t>
            </a:r>
          </a:p>
          <a:p>
            <a:endParaRPr lang="en-GB" dirty="0"/>
          </a:p>
        </p:txBody>
      </p:sp>
    </p:spTree>
    <p:extLst>
      <p:ext uri="{BB962C8B-B14F-4D97-AF65-F5344CB8AC3E}">
        <p14:creationId xmlns:p14="http://schemas.microsoft.com/office/powerpoint/2010/main" xmlns="" val="1383696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More findings</a:t>
            </a:r>
            <a:endParaRPr lang="en-GB" dirty="0"/>
          </a:p>
        </p:txBody>
      </p:sp>
      <p:sp>
        <p:nvSpPr>
          <p:cNvPr id="3" name="Content Placeholder 2"/>
          <p:cNvSpPr>
            <a:spLocks noGrp="1"/>
          </p:cNvSpPr>
          <p:nvPr>
            <p:ph idx="1"/>
          </p:nvPr>
        </p:nvSpPr>
        <p:spPr/>
        <p:txBody>
          <a:bodyPr/>
          <a:lstStyle/>
          <a:p>
            <a:pPr marL="0" indent="0">
              <a:buNone/>
            </a:pPr>
            <a:r>
              <a:rPr lang="en-GB" sz="2400" dirty="0" smtClean="0"/>
              <a:t>“Self-discipline </a:t>
            </a:r>
            <a:r>
              <a:rPr lang="en-GB" sz="2400" dirty="0"/>
              <a:t>measured in the </a:t>
            </a:r>
            <a:r>
              <a:rPr lang="en-GB" sz="2400" dirty="0" smtClean="0"/>
              <a:t>[autumn] </a:t>
            </a:r>
            <a:r>
              <a:rPr lang="en-GB" sz="2400" dirty="0"/>
              <a:t>accounted for more than twice as much variance </a:t>
            </a:r>
            <a:r>
              <a:rPr lang="en-GB" sz="2400" dirty="0" smtClean="0"/>
              <a:t>as IQ […] these </a:t>
            </a:r>
            <a:r>
              <a:rPr lang="en-GB" sz="2400" dirty="0"/>
              <a:t>findings suggest a major reason for students falling short of their intellectual potential: their failure to exercise self-discipline</a:t>
            </a:r>
            <a:r>
              <a:rPr lang="en-GB" sz="2400" dirty="0" smtClean="0"/>
              <a:t>.”</a:t>
            </a:r>
          </a:p>
          <a:p>
            <a:pPr marL="0" indent="0">
              <a:buNone/>
            </a:pPr>
            <a:endParaRPr lang="en-GB" dirty="0"/>
          </a:p>
          <a:p>
            <a:pPr marL="0" indent="0" algn="r">
              <a:buNone/>
            </a:pPr>
            <a:r>
              <a:rPr lang="en-GB" dirty="0" smtClean="0"/>
              <a:t>Duckworth &amp; Seligman (2005)</a:t>
            </a:r>
            <a:endParaRPr lang="en-GB" dirty="0"/>
          </a:p>
        </p:txBody>
      </p:sp>
    </p:spTree>
    <p:extLst>
      <p:ext uri="{BB962C8B-B14F-4D97-AF65-F5344CB8AC3E}">
        <p14:creationId xmlns:p14="http://schemas.microsoft.com/office/powerpoint/2010/main" xmlns="" val="3167278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is self-control so difficult?</a:t>
            </a:r>
            <a:endParaRPr lang="en-GB" dirty="0"/>
          </a:p>
        </p:txBody>
      </p:sp>
      <p:sp>
        <p:nvSpPr>
          <p:cNvPr id="3" name="Content Placeholder 2"/>
          <p:cNvSpPr>
            <a:spLocks noGrp="1"/>
          </p:cNvSpPr>
          <p:nvPr>
            <p:ph idx="1"/>
          </p:nvPr>
        </p:nvSpPr>
        <p:spPr/>
        <p:txBody>
          <a:bodyPr/>
          <a:lstStyle/>
          <a:p>
            <a:r>
              <a:rPr lang="en-GB" dirty="0" smtClean="0"/>
              <a:t>The attractiveness of a reward grows hyperbolically as we get closer to it, so small rewards we can have now (e.g. messaging friends) outweigh big rewards that are far off in the future (e.g. going to the </a:t>
            </a:r>
            <a:r>
              <a:rPr lang="en-GB" dirty="0" err="1" smtClean="0"/>
              <a:t>uni</a:t>
            </a:r>
            <a:r>
              <a:rPr lang="en-GB" dirty="0" smtClean="0"/>
              <a:t> you want)</a:t>
            </a:r>
          </a:p>
          <a:p>
            <a:r>
              <a:rPr lang="en-GB" dirty="0" smtClean="0"/>
              <a:t>Often, people believe that self control is not possible because ‘I’m not that sort of person’.</a:t>
            </a:r>
            <a:endParaRPr lang="en-GB" dirty="0"/>
          </a:p>
        </p:txBody>
      </p:sp>
    </p:spTree>
    <p:extLst>
      <p:ext uri="{BB962C8B-B14F-4D97-AF65-F5344CB8AC3E}">
        <p14:creationId xmlns:p14="http://schemas.microsoft.com/office/powerpoint/2010/main" xmlns="" val="3506437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to avoid eating the marshmallow</a:t>
            </a:r>
            <a:endParaRPr lang="en-GB" dirty="0"/>
          </a:p>
        </p:txBody>
      </p:sp>
      <p:sp>
        <p:nvSpPr>
          <p:cNvPr id="3" name="Content Placeholder 2"/>
          <p:cNvSpPr>
            <a:spLocks noGrp="1"/>
          </p:cNvSpPr>
          <p:nvPr>
            <p:ph idx="1"/>
          </p:nvPr>
        </p:nvSpPr>
        <p:spPr/>
        <p:txBody>
          <a:bodyPr/>
          <a:lstStyle/>
          <a:p>
            <a:r>
              <a:rPr lang="en-GB" dirty="0" smtClean="0"/>
              <a:t>You need to WOOP!  This is a research-based strategy for increasing self-control.</a:t>
            </a:r>
          </a:p>
          <a:p>
            <a:r>
              <a:rPr lang="en-GB" sz="2800" dirty="0" smtClean="0"/>
              <a:t>W</a:t>
            </a:r>
            <a:r>
              <a:rPr lang="en-GB" dirty="0" smtClean="0"/>
              <a:t>ish</a:t>
            </a:r>
          </a:p>
          <a:p>
            <a:r>
              <a:rPr lang="en-GB" sz="2800" dirty="0" smtClean="0"/>
              <a:t>O</a:t>
            </a:r>
            <a:r>
              <a:rPr lang="en-GB" sz="1600" dirty="0" smtClean="0"/>
              <a:t>utcome</a:t>
            </a:r>
            <a:endParaRPr lang="en-GB" dirty="0" smtClean="0"/>
          </a:p>
          <a:p>
            <a:r>
              <a:rPr lang="en-GB" sz="2800" dirty="0" smtClean="0"/>
              <a:t>O</a:t>
            </a:r>
            <a:r>
              <a:rPr lang="en-GB" dirty="0" smtClean="0"/>
              <a:t>bstacle</a:t>
            </a:r>
          </a:p>
          <a:p>
            <a:r>
              <a:rPr lang="en-GB" sz="2800" dirty="0" smtClean="0"/>
              <a:t>P</a:t>
            </a:r>
            <a:r>
              <a:rPr lang="en-GB" dirty="0" smtClean="0"/>
              <a:t>lan</a:t>
            </a:r>
          </a:p>
          <a:p>
            <a:r>
              <a:rPr lang="en-GB" dirty="0" smtClean="0"/>
              <a:t>You can do this in your head or on paper, but you must do it exactly this way…</a:t>
            </a:r>
            <a:endParaRPr lang="en-GB" dirty="0"/>
          </a:p>
        </p:txBody>
      </p:sp>
    </p:spTree>
    <p:extLst>
      <p:ext uri="{BB962C8B-B14F-4D97-AF65-F5344CB8AC3E}">
        <p14:creationId xmlns:p14="http://schemas.microsoft.com/office/powerpoint/2010/main" xmlns="" val="793622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Wish</a:t>
            </a:r>
            <a:endParaRPr lang="en-GB" dirty="0"/>
          </a:p>
        </p:txBody>
      </p:sp>
      <p:sp>
        <p:nvSpPr>
          <p:cNvPr id="3" name="Content Placeholder 2"/>
          <p:cNvSpPr>
            <a:spLocks noGrp="1"/>
          </p:cNvSpPr>
          <p:nvPr>
            <p:ph idx="1"/>
          </p:nvPr>
        </p:nvSpPr>
        <p:spPr/>
        <p:txBody>
          <a:bodyPr/>
          <a:lstStyle/>
          <a:p>
            <a:r>
              <a:rPr lang="en-GB" dirty="0" smtClean="0"/>
              <a:t>Articulate a WISH that you care about, is challenging and is within your reach.  Don’t think about it for too long – fantasizing about your wishes actually decreases your motivation.</a:t>
            </a:r>
          </a:p>
          <a:p>
            <a:endParaRPr lang="en-GB" dirty="0"/>
          </a:p>
        </p:txBody>
      </p:sp>
    </p:spTree>
    <p:extLst>
      <p:ext uri="{BB962C8B-B14F-4D97-AF65-F5344CB8AC3E}">
        <p14:creationId xmlns:p14="http://schemas.microsoft.com/office/powerpoint/2010/main" xmlns="" val="50000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537</TotalTime>
  <Words>476</Words>
  <Application>Microsoft Office PowerPoint</Application>
  <PresentationFormat>On-screen Show (4:3)</PresentationFormat>
  <Paragraphs>43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Ion Boardroom</vt:lpstr>
      <vt:lpstr>Don’t eat the marshmallow…</vt:lpstr>
      <vt:lpstr>What we’re learning…</vt:lpstr>
      <vt:lpstr>The marshmallow test</vt:lpstr>
      <vt:lpstr>The marshmallow test</vt:lpstr>
      <vt:lpstr>More findings</vt:lpstr>
      <vt:lpstr>More findings</vt:lpstr>
      <vt:lpstr>Why is self-control so difficult?</vt:lpstr>
      <vt:lpstr>How to avoid eating the marshmallow</vt:lpstr>
      <vt:lpstr>Wish</vt:lpstr>
      <vt:lpstr>Outcome</vt:lpstr>
      <vt:lpstr>Obstacles</vt:lpstr>
      <vt:lpstr>Plan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Don’t eat the marshmallow…</dc:title>
  <dc:creator>Aidan Sammons</dc:creator>
  <cp:lastModifiedBy>Aidan Sammons</cp:lastModifiedBy>
  <cp:revision>10</cp:revision>
  <cp:lastPrinted>2017-09-12T14:37:34Z</cp:lastPrinted>
  <dcterms:created xsi:type="dcterms:W3CDTF">2017-09-12T09:40:13Z</dcterms:created>
  <dcterms:modified xsi:type="dcterms:W3CDTF">2017-09-13T22:21:19Z</dcterms:modified>
</cp:coreProperties>
</file>