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6309320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pPr lvl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lvl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Criminological psychology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Ethical issues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/>
              <a:t>BPS Guidelines &amp; HCPC Standards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1017550" y="1384925"/>
            <a:ext cx="4407600" cy="4407600"/>
          </a:xfrm>
          <a:prstGeom prst="ellips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900">
                <a:solidFill>
                  <a:srgbClr val="FFFFFF"/>
                </a:solidFill>
              </a:rPr>
              <a:t>Research</a:t>
            </a:r>
          </a:p>
        </p:txBody>
      </p:sp>
      <p:sp>
        <p:nvSpPr>
          <p:cNvPr id="61" name="Shape 61"/>
          <p:cNvSpPr/>
          <p:nvPr/>
        </p:nvSpPr>
        <p:spPr>
          <a:xfrm>
            <a:off x="3718850" y="1384925"/>
            <a:ext cx="4407600" cy="4407600"/>
          </a:xfrm>
          <a:prstGeom prst="ellipse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-GB" sz="2900">
                <a:solidFill>
                  <a:srgbClr val="FFFFFF"/>
                </a:solidFill>
              </a:rPr>
              <a:t>Practice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BPS Guidelines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200"/>
              <a:t>How do BPS Guidelines relate to professional practice (as opposed to research)?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BPS Guidelines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200"/>
              <a:t>How do BPS Guidelines relate to professional practice (as opposed to research)?</a:t>
            </a:r>
          </a:p>
          <a:p>
            <a:pPr marL="457200" lvl="0" indent="-368300">
              <a:spcBef>
                <a:spcPts val="0"/>
              </a:spcBef>
              <a:buSzPct val="100000"/>
            </a:pPr>
            <a:r>
              <a:rPr lang="en-GB" sz="2200"/>
              <a:t>Respect (individual differences, privacy, confidentiality, informed consent)</a:t>
            </a:r>
          </a:p>
          <a:p>
            <a:pPr marL="457200" lvl="0" indent="-368300">
              <a:spcBef>
                <a:spcPts val="0"/>
              </a:spcBef>
              <a:buSzPct val="100000"/>
            </a:pPr>
            <a:r>
              <a:rPr lang="en-GB" sz="2200"/>
              <a:t>Competence (training &amp; expertise; self-monitoring and reflection)</a:t>
            </a:r>
          </a:p>
          <a:p>
            <a:pPr marL="457200" lvl="0" indent="-368300">
              <a:spcBef>
                <a:spcPts val="0"/>
              </a:spcBef>
              <a:buSzPct val="100000"/>
            </a:pPr>
            <a:r>
              <a:rPr lang="en-GB" sz="2200"/>
              <a:t>Responsibility (avoiding harm)</a:t>
            </a:r>
          </a:p>
          <a:p>
            <a:pPr marL="457200" lvl="0" indent="-368300" rtl="0">
              <a:spcBef>
                <a:spcPts val="0"/>
              </a:spcBef>
              <a:buSzPct val="100000"/>
            </a:pPr>
            <a:r>
              <a:rPr lang="en-GB" sz="2200"/>
              <a:t>Integrity (boundaries; honesty; act on misconduct)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HCPC Standards of Proficiency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practise safely and effectively within their scope of practice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practise within the legal and ethical boundaries of their profession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maintain fitness to practise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practise as an autonomous professional, exercising their own professional judgement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aware of the impact of culture, equality and diversity on practice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practise in a non-discriminatory manner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understand the importance of and be able to maintain confidentiality</a:t>
            </a:r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</a:t>
            </a:r>
            <a:r>
              <a:rPr lang="en-GB" dirty="0" smtClean="0"/>
              <a:t>able to work appropriately with </a:t>
            </a:r>
            <a:r>
              <a:rPr lang="en-GB" dirty="0" smtClean="0"/>
              <a:t>others</a:t>
            </a:r>
            <a:endParaRPr lang="en-GB" dirty="0" smtClean="0"/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maintain records appropriately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reflect on and review practice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assure the quality of their practice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understand the key concepts of the knowledge base relevant to their profession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be able to draw on appropriate knowledge and skills to inform practice</a:t>
            </a:r>
          </a:p>
          <a:p>
            <a:pPr marL="228600" lvl="0" indent="-228600">
              <a:lnSpc>
                <a:spcPct val="100000"/>
              </a:lnSpc>
              <a:buFont typeface="Arial" pitchFamily="34" charset="0"/>
              <a:buChar char="•"/>
            </a:pPr>
            <a:r>
              <a:rPr lang="en-GB" dirty="0" smtClean="0"/>
              <a:t>understand the need to establish and maintain a safe practice environment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HCPC Misconduct Cases 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100"/>
              <a:t>Which standards apply?</a:t>
            </a:r>
          </a:p>
          <a:p>
            <a:pPr lvl="0">
              <a:spcBef>
                <a:spcPts val="0"/>
              </a:spcBef>
              <a:buNone/>
            </a:pPr>
            <a:r>
              <a:rPr lang="en-GB" sz="2100"/>
              <a:t>What would be an appropriate sanction?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Evaluation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400"/>
              <a:t>Why does psychology practice require regulation?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Evaluation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2400" dirty="0"/>
              <a:t>Why does psychology practice require regulation?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-GB" sz="2400" dirty="0"/>
              <a:t>Protect the service user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-GB" sz="2400" dirty="0"/>
              <a:t>Protection the practitioner</a:t>
            </a:r>
          </a:p>
          <a:p>
            <a:pPr marL="457200" lvl="0" indent="-381000" rtl="0">
              <a:spcBef>
                <a:spcPts val="0"/>
              </a:spcBef>
              <a:buSzPct val="100000"/>
              <a:buFont typeface="Arial" pitchFamily="34" charset="0"/>
              <a:buChar char="•"/>
            </a:pPr>
            <a:r>
              <a:rPr lang="en-GB" sz="2400" dirty="0"/>
              <a:t>Protect the profession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Exam Q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2100"/>
              <a:t>Sally is a forensic psychologist.  She has just accepted a position working in a prison.  She will be assessing offenders’ suitability for various programmes and will running anger management courses in an individual and group basis.  </a:t>
            </a:r>
          </a:p>
          <a:p>
            <a:pPr lvl="0">
              <a:spcBef>
                <a:spcPts val="0"/>
              </a:spcBef>
              <a:buNone/>
            </a:pPr>
            <a:r>
              <a:rPr lang="en-GB" sz="2100"/>
              <a:t>Explain how the HCPC guidelines could apply to a psychologist working with offenders.  Refer to the context in your answer.  (8 marks)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On-screen Show (4:3)</PresentationFormat>
  <Paragraphs>41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simple-dark-2</vt:lpstr>
      <vt:lpstr>Criminological psychology</vt:lpstr>
      <vt:lpstr>Slide 2</vt:lpstr>
      <vt:lpstr>BPS Guidelines</vt:lpstr>
      <vt:lpstr>BPS Guidelines</vt:lpstr>
      <vt:lpstr>HCPC Standards of Proficiency</vt:lpstr>
      <vt:lpstr>HCPC Misconduct Cases </vt:lpstr>
      <vt:lpstr>Evaluation</vt:lpstr>
      <vt:lpstr>Evaluation</vt:lpstr>
      <vt:lpstr>Exam Q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Criminological psychology</dc:title>
  <dc:creator>Aidan Sammons</dc:creator>
  <cp:lastModifiedBy>Aidan Sammons</cp:lastModifiedBy>
  <cp:revision>1</cp:revision>
  <dcterms:modified xsi:type="dcterms:W3CDTF">2017-07-09T19:29:44Z</dcterms:modified>
</cp:coreProperties>
</file>