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63ADE5AE-3E7A-4A68-90B4-54B16297254A}">
  <a:tblStyle styleId="{63ADE5AE-3E7A-4A68-90B4-54B16297254A}"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 name="Shape 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subTitle" idx="1"/>
          </p:nvPr>
        </p:nvSpPr>
        <p:spPr>
          <a:xfrm>
            <a:off x="685800" y="3786737"/>
            <a:ext cx="7772400" cy="1046400"/>
          </a:xfrm>
          <a:prstGeom prst="rect">
            <a:avLst/>
          </a:prstGeom>
        </p:spPr>
        <p:txBody>
          <a:bodyPr lIns="91425" tIns="91425" rIns="91425" bIns="91425" anchor="t" anchorCtr="0"/>
          <a:lstStyle>
            <a:lvl1pPr lvl="0" algn="ctr" rtl="0">
              <a:spcBef>
                <a:spcPts val="0"/>
              </a:spcBef>
              <a:buClr>
                <a:schemeClr val="lt2"/>
              </a:buClr>
              <a:buNone/>
              <a:defRPr>
                <a:solidFill>
                  <a:schemeClr val="lt2"/>
                </a:solidFill>
              </a:defRPr>
            </a:lvl1pPr>
            <a:lvl2pPr lvl="1" algn="ctr" rtl="0">
              <a:spcBef>
                <a:spcPts val="0"/>
              </a:spcBef>
              <a:buClr>
                <a:schemeClr val="lt2"/>
              </a:buClr>
              <a:buSzPct val="100000"/>
              <a:buNone/>
              <a:defRPr sz="3000">
                <a:solidFill>
                  <a:schemeClr val="lt2"/>
                </a:solidFill>
              </a:defRPr>
            </a:lvl2pPr>
            <a:lvl3pPr lvl="2" algn="ctr" rtl="0">
              <a:spcBef>
                <a:spcPts val="0"/>
              </a:spcBef>
              <a:buClr>
                <a:schemeClr val="lt2"/>
              </a:buClr>
              <a:buSzPct val="100000"/>
              <a:buNone/>
              <a:defRPr sz="3000">
                <a:solidFill>
                  <a:schemeClr val="lt2"/>
                </a:solidFill>
              </a:defRPr>
            </a:lvl3pPr>
            <a:lvl4pPr lvl="3" algn="ctr" rtl="0">
              <a:spcBef>
                <a:spcPts val="0"/>
              </a:spcBef>
              <a:buClr>
                <a:schemeClr val="lt2"/>
              </a:buClr>
              <a:buSzPct val="100000"/>
              <a:buNone/>
              <a:defRPr sz="3000">
                <a:solidFill>
                  <a:schemeClr val="lt2"/>
                </a:solidFill>
              </a:defRPr>
            </a:lvl4pPr>
            <a:lvl5pPr lvl="4" algn="ctr" rtl="0">
              <a:spcBef>
                <a:spcPts val="0"/>
              </a:spcBef>
              <a:buClr>
                <a:schemeClr val="lt2"/>
              </a:buClr>
              <a:buSzPct val="100000"/>
              <a:buNone/>
              <a:defRPr sz="3000">
                <a:solidFill>
                  <a:schemeClr val="lt2"/>
                </a:solidFill>
              </a:defRPr>
            </a:lvl5pPr>
            <a:lvl6pPr lvl="5" algn="ctr" rtl="0">
              <a:spcBef>
                <a:spcPts val="0"/>
              </a:spcBef>
              <a:buClr>
                <a:schemeClr val="lt2"/>
              </a:buClr>
              <a:buSzPct val="100000"/>
              <a:buNone/>
              <a:defRPr sz="3000">
                <a:solidFill>
                  <a:schemeClr val="lt2"/>
                </a:solidFill>
              </a:defRPr>
            </a:lvl6pPr>
            <a:lvl7pPr lvl="6" algn="ctr" rtl="0">
              <a:spcBef>
                <a:spcPts val="0"/>
              </a:spcBef>
              <a:buClr>
                <a:schemeClr val="lt2"/>
              </a:buClr>
              <a:buSzPct val="100000"/>
              <a:buNone/>
              <a:defRPr sz="3000">
                <a:solidFill>
                  <a:schemeClr val="lt2"/>
                </a:solidFill>
              </a:defRPr>
            </a:lvl7pPr>
            <a:lvl8pPr lvl="7" algn="ctr" rtl="0">
              <a:spcBef>
                <a:spcPts val="0"/>
              </a:spcBef>
              <a:buClr>
                <a:schemeClr val="lt2"/>
              </a:buClr>
              <a:buSzPct val="100000"/>
              <a:buNone/>
              <a:defRPr sz="3000">
                <a:solidFill>
                  <a:schemeClr val="lt2"/>
                </a:solidFill>
              </a:defRPr>
            </a:lvl8pPr>
            <a:lvl9pPr lvl="8" algn="ctr" rtl="0">
              <a:spcBef>
                <a:spcPts val="0"/>
              </a:spcBef>
              <a:buClr>
                <a:schemeClr val="lt2"/>
              </a:buClr>
              <a:buSzPct val="100000"/>
              <a:buNone/>
              <a:defRPr sz="3000">
                <a:solidFill>
                  <a:schemeClr val="lt2"/>
                </a:solidFill>
              </a:defRPr>
            </a:lvl9pPr>
          </a:lstStyle>
          <a:p>
            <a:endParaRPr/>
          </a:p>
        </p:txBody>
      </p:sp>
      <p:sp>
        <p:nvSpPr>
          <p:cNvPr id="11" name="Shape 11"/>
          <p:cNvSpPr txBox="1">
            <a:spLocks noGrp="1"/>
          </p:cNvSpPr>
          <p:nvPr>
            <p:ph type="ctrTitle"/>
          </p:nvPr>
        </p:nvSpPr>
        <p:spPr>
          <a:xfrm>
            <a:off x="685800" y="2111123"/>
            <a:ext cx="7772400" cy="1546499"/>
          </a:xfrm>
          <a:prstGeom prst="rect">
            <a:avLst/>
          </a:prstGeom>
        </p:spPr>
        <p:txBody>
          <a:bodyPr lIns="91425" tIns="91425" rIns="91425" bIns="91425" anchor="b" anchorCtr="0"/>
          <a:lstStyle>
            <a:lvl1pPr lvl="0" algn="ctr" rtl="0">
              <a:spcBef>
                <a:spcPts val="0"/>
              </a:spcBef>
              <a:buSzPct val="100000"/>
              <a:defRPr sz="4800"/>
            </a:lvl1pPr>
            <a:lvl2pPr lvl="1" algn="ctr" rtl="0">
              <a:spcBef>
                <a:spcPts val="0"/>
              </a:spcBef>
              <a:buSzPct val="100000"/>
              <a:defRPr sz="4800"/>
            </a:lvl2pPr>
            <a:lvl3pPr lvl="2" algn="ctr" rtl="0">
              <a:spcBef>
                <a:spcPts val="0"/>
              </a:spcBef>
              <a:buSzPct val="100000"/>
              <a:defRPr sz="4800"/>
            </a:lvl3pPr>
            <a:lvl4pPr lvl="3" algn="ctr" rtl="0">
              <a:spcBef>
                <a:spcPts val="0"/>
              </a:spcBef>
              <a:buSzPct val="100000"/>
              <a:defRPr sz="4800"/>
            </a:lvl4pPr>
            <a:lvl5pPr lvl="4" algn="ctr" rtl="0">
              <a:spcBef>
                <a:spcPts val="0"/>
              </a:spcBef>
              <a:buSzPct val="100000"/>
              <a:defRPr sz="4800"/>
            </a:lvl5pPr>
            <a:lvl6pPr lvl="5" algn="ctr" rtl="0">
              <a:spcBef>
                <a:spcPts val="0"/>
              </a:spcBef>
              <a:buSzPct val="100000"/>
              <a:defRPr sz="4800"/>
            </a:lvl6pPr>
            <a:lvl7pPr lvl="6" algn="ctr" rtl="0">
              <a:spcBef>
                <a:spcPts val="0"/>
              </a:spcBef>
              <a:buSzPct val="100000"/>
              <a:defRPr sz="4800"/>
            </a:lvl7pPr>
            <a:lvl8pPr lvl="7" algn="ctr" rtl="0">
              <a:spcBef>
                <a:spcPts val="0"/>
              </a:spcBef>
              <a:buSzPct val="100000"/>
              <a:defRPr sz="4800"/>
            </a:lvl8pPr>
            <a:lvl9pPr lvl="8" algn="ctr" rtl="0">
              <a:spcBef>
                <a:spcPts val="0"/>
              </a:spcBef>
              <a:buSzPct val="100000"/>
              <a:defRPr sz="4800"/>
            </a:lvl9pPr>
          </a:lstStyle>
          <a:p>
            <a:endParaRPr/>
          </a:p>
        </p:txBody>
      </p:sp>
      <p:sp>
        <p:nvSpPr>
          <p:cNvPr id="12" name="Shape 12"/>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3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5" name="Shape 15"/>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16" name="Shape 16"/>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
        <p:nvSpPr>
          <p:cNvPr id="5" name="TextBox 4"/>
          <p:cNvSpPr txBox="1"/>
          <p:nvPr userDrawn="1"/>
        </p:nvSpPr>
        <p:spPr>
          <a:xfrm rot="16200000">
            <a:off x="7657964" y="1178260"/>
            <a:ext cx="2664296" cy="307777"/>
          </a:xfrm>
          <a:prstGeom prst="rect">
            <a:avLst/>
          </a:prstGeom>
          <a:noFill/>
        </p:spPr>
        <p:txBody>
          <a:bodyPr wrap="square" rtlCol="0">
            <a:spAutoFit/>
          </a:bodyPr>
          <a:lstStyle/>
          <a:p>
            <a:r>
              <a:rPr lang="en-GB" dirty="0" smtClean="0">
                <a:solidFill>
                  <a:schemeClr val="bg1"/>
                </a:solidFill>
              </a:rPr>
              <a:t>psychlotron.org.uk</a:t>
            </a:r>
            <a:endParaRPr lang="en-GB" dirty="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3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0" name="Shape 20"/>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1" name="Shape 21"/>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300"/>
          </a:xfrm>
          <a:prstGeom prst="rect">
            <a:avLst/>
          </a:prstGeom>
        </p:spPr>
        <p:txBody>
          <a:bodyPr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4" name="Shape 24"/>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5"/>
        <p:cNvGrpSpPr/>
        <p:nvPr/>
      </p:nvGrpSpPr>
      <p:grpSpPr>
        <a:xfrm>
          <a:off x="0" y="0"/>
          <a:ext cx="0" cy="0"/>
          <a:chOff x="0" y="0"/>
          <a:chExt cx="0" cy="0"/>
        </a:xfrm>
      </p:grpSpPr>
      <p:sp>
        <p:nvSpPr>
          <p:cNvPr id="26" name="Shape 26"/>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lvl="0" algn="ctr" rtl="0">
              <a:spcBef>
                <a:spcPts val="0"/>
              </a:spcBef>
              <a:buSzPct val="100000"/>
              <a:buNone/>
              <a:defRPr sz="1800"/>
            </a:lvl1pPr>
          </a:lstStyle>
          <a:p>
            <a:endParaRPr/>
          </a:p>
        </p:txBody>
      </p:sp>
      <p:sp>
        <p:nvSpPr>
          <p:cNvPr id="27" name="Shape 27"/>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8556791" y="6333134"/>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GB"/>
              <a:pPr lvl="0" rt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chemeClr val="dk1"/>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143300"/>
          </a:xfrm>
          <a:prstGeom prst="rect">
            <a:avLst/>
          </a:prstGeom>
          <a:noFill/>
          <a:ln>
            <a:noFill/>
          </a:ln>
        </p:spPr>
        <p:txBody>
          <a:bodyPr lIns="91425" tIns="91425" rIns="91425" bIns="91425" anchor="b" anchorCtr="0"/>
          <a:lstStyle>
            <a:lvl1pPr lvl="0" rtl="0">
              <a:spcBef>
                <a:spcPts val="0"/>
              </a:spcBef>
              <a:buClr>
                <a:schemeClr val="lt1"/>
              </a:buClr>
              <a:buSzPct val="100000"/>
              <a:buNone/>
              <a:defRPr sz="3600" b="1">
                <a:solidFill>
                  <a:schemeClr val="lt1"/>
                </a:solidFill>
              </a:defRPr>
            </a:lvl1pPr>
            <a:lvl2pPr lvl="1" rtl="0">
              <a:spcBef>
                <a:spcPts val="0"/>
              </a:spcBef>
              <a:buClr>
                <a:schemeClr val="lt1"/>
              </a:buClr>
              <a:buSzPct val="100000"/>
              <a:buNone/>
              <a:defRPr sz="3600" b="1">
                <a:solidFill>
                  <a:schemeClr val="lt1"/>
                </a:solidFill>
              </a:defRPr>
            </a:lvl2pPr>
            <a:lvl3pPr lvl="2" rtl="0">
              <a:spcBef>
                <a:spcPts val="0"/>
              </a:spcBef>
              <a:buClr>
                <a:schemeClr val="lt1"/>
              </a:buClr>
              <a:buSzPct val="100000"/>
              <a:buNone/>
              <a:defRPr sz="3600" b="1">
                <a:solidFill>
                  <a:schemeClr val="lt1"/>
                </a:solidFill>
              </a:defRPr>
            </a:lvl3pPr>
            <a:lvl4pPr lvl="3" rtl="0">
              <a:spcBef>
                <a:spcPts val="0"/>
              </a:spcBef>
              <a:buClr>
                <a:schemeClr val="lt1"/>
              </a:buClr>
              <a:buSzPct val="100000"/>
              <a:buNone/>
              <a:defRPr sz="3600" b="1">
                <a:solidFill>
                  <a:schemeClr val="lt1"/>
                </a:solidFill>
              </a:defRPr>
            </a:lvl4pPr>
            <a:lvl5pPr lvl="4" rtl="0">
              <a:spcBef>
                <a:spcPts val="0"/>
              </a:spcBef>
              <a:buClr>
                <a:schemeClr val="lt1"/>
              </a:buClr>
              <a:buSzPct val="100000"/>
              <a:buNone/>
              <a:defRPr sz="3600" b="1">
                <a:solidFill>
                  <a:schemeClr val="lt1"/>
                </a:solidFill>
              </a:defRPr>
            </a:lvl5pPr>
            <a:lvl6pPr lvl="5" rtl="0">
              <a:spcBef>
                <a:spcPts val="0"/>
              </a:spcBef>
              <a:buClr>
                <a:schemeClr val="lt1"/>
              </a:buClr>
              <a:buSzPct val="100000"/>
              <a:buNone/>
              <a:defRPr sz="3600" b="1">
                <a:solidFill>
                  <a:schemeClr val="lt1"/>
                </a:solidFill>
              </a:defRPr>
            </a:lvl6pPr>
            <a:lvl7pPr lvl="6" rtl="0">
              <a:spcBef>
                <a:spcPts val="0"/>
              </a:spcBef>
              <a:buClr>
                <a:schemeClr val="lt1"/>
              </a:buClr>
              <a:buSzPct val="100000"/>
              <a:buNone/>
              <a:defRPr sz="3600" b="1">
                <a:solidFill>
                  <a:schemeClr val="lt1"/>
                </a:solidFill>
              </a:defRPr>
            </a:lvl7pPr>
            <a:lvl8pPr lvl="7" rtl="0">
              <a:spcBef>
                <a:spcPts val="0"/>
              </a:spcBef>
              <a:buClr>
                <a:schemeClr val="lt1"/>
              </a:buClr>
              <a:buSzPct val="100000"/>
              <a:buNone/>
              <a:defRPr sz="3600" b="1">
                <a:solidFill>
                  <a:schemeClr val="lt1"/>
                </a:solidFill>
              </a:defRPr>
            </a:lvl8pPr>
            <a:lvl9pPr lvl="8" rtl="0">
              <a:spcBef>
                <a:spcPts val="0"/>
              </a:spcBef>
              <a:buClr>
                <a:schemeClr val="lt1"/>
              </a:buClr>
              <a:buSzPct val="100000"/>
              <a:buNone/>
              <a:defRPr sz="3600" b="1">
                <a:solidFill>
                  <a:schemeClr val="lt1"/>
                </a:solidFill>
              </a:defRPr>
            </a:lvl9pPr>
          </a:lstStyle>
          <a:p>
            <a:endParaRPr/>
          </a:p>
        </p:txBody>
      </p:sp>
      <p:sp>
        <p:nvSpPr>
          <p:cNvPr id="7" name="Shape 7"/>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lvl="0" rtl="0">
              <a:spcBef>
                <a:spcPts val="600"/>
              </a:spcBef>
              <a:buClr>
                <a:schemeClr val="lt1"/>
              </a:buClr>
              <a:buSzPct val="100000"/>
              <a:defRPr sz="3000">
                <a:solidFill>
                  <a:schemeClr val="lt1"/>
                </a:solidFill>
              </a:defRPr>
            </a:lvl1pPr>
            <a:lvl2pPr lvl="1" rtl="0">
              <a:spcBef>
                <a:spcPts val="480"/>
              </a:spcBef>
              <a:buClr>
                <a:schemeClr val="lt1"/>
              </a:buClr>
              <a:buSzPct val="100000"/>
              <a:defRPr sz="2400">
                <a:solidFill>
                  <a:schemeClr val="lt1"/>
                </a:solidFill>
              </a:defRPr>
            </a:lvl2pPr>
            <a:lvl3pPr lvl="2" rtl="0">
              <a:spcBef>
                <a:spcPts val="480"/>
              </a:spcBef>
              <a:buClr>
                <a:schemeClr val="lt1"/>
              </a:buClr>
              <a:buSzPct val="100000"/>
              <a:defRPr sz="2400">
                <a:solidFill>
                  <a:schemeClr val="lt1"/>
                </a:solidFill>
              </a:defRPr>
            </a:lvl3pPr>
            <a:lvl4pPr lvl="3" rtl="0">
              <a:spcBef>
                <a:spcPts val="360"/>
              </a:spcBef>
              <a:buClr>
                <a:schemeClr val="lt1"/>
              </a:buClr>
              <a:buSzPct val="100000"/>
              <a:defRPr sz="1800">
                <a:solidFill>
                  <a:schemeClr val="lt1"/>
                </a:solidFill>
              </a:defRPr>
            </a:lvl4pPr>
            <a:lvl5pPr lvl="4" rtl="0">
              <a:spcBef>
                <a:spcPts val="360"/>
              </a:spcBef>
              <a:buClr>
                <a:schemeClr val="lt1"/>
              </a:buClr>
              <a:buSzPct val="100000"/>
              <a:defRPr sz="1800">
                <a:solidFill>
                  <a:schemeClr val="lt1"/>
                </a:solidFill>
              </a:defRPr>
            </a:lvl5pPr>
            <a:lvl6pPr lvl="5" rtl="0">
              <a:spcBef>
                <a:spcPts val="360"/>
              </a:spcBef>
              <a:buClr>
                <a:schemeClr val="lt1"/>
              </a:buClr>
              <a:buSzPct val="100000"/>
              <a:defRPr sz="1800">
                <a:solidFill>
                  <a:schemeClr val="lt1"/>
                </a:solidFill>
              </a:defRPr>
            </a:lvl6pPr>
            <a:lvl7pPr lvl="6" rtl="0">
              <a:spcBef>
                <a:spcPts val="360"/>
              </a:spcBef>
              <a:buClr>
                <a:schemeClr val="lt1"/>
              </a:buClr>
              <a:buSzPct val="100000"/>
              <a:defRPr sz="1800">
                <a:solidFill>
                  <a:schemeClr val="lt1"/>
                </a:solidFill>
              </a:defRPr>
            </a:lvl7pPr>
            <a:lvl8pPr lvl="7" rtl="0">
              <a:spcBef>
                <a:spcPts val="360"/>
              </a:spcBef>
              <a:buClr>
                <a:schemeClr val="lt1"/>
              </a:buClr>
              <a:buSzPct val="100000"/>
              <a:defRPr sz="1800">
                <a:solidFill>
                  <a:schemeClr val="lt1"/>
                </a:solidFill>
              </a:defRPr>
            </a:lvl8pPr>
            <a:lvl9pPr lvl="8" rtl="0">
              <a:spcBef>
                <a:spcPts val="360"/>
              </a:spcBef>
              <a:buClr>
                <a:schemeClr val="lt1"/>
              </a:buClr>
              <a:buSzPct val="100000"/>
              <a:defRPr sz="1800">
                <a:solidFill>
                  <a:schemeClr val="lt1"/>
                </a:solidFill>
              </a:defRPr>
            </a:lvl9pPr>
          </a:lstStyle>
          <a:p>
            <a:endParaRPr/>
          </a:p>
        </p:txBody>
      </p:sp>
      <p:sp>
        <p:nvSpPr>
          <p:cNvPr id="8" name="Shape 8"/>
          <p:cNvSpPr txBox="1">
            <a:spLocks noGrp="1"/>
          </p:cNvSpPr>
          <p:nvPr>
            <p:ph type="sldNum" idx="12"/>
          </p:nvPr>
        </p:nvSpPr>
        <p:spPr>
          <a:xfrm>
            <a:off x="8556791" y="6333134"/>
            <a:ext cx="548700" cy="5247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GB" sz="1300">
                <a:solidFill>
                  <a:schemeClr val="lt1"/>
                </a:solidFill>
              </a:rPr>
              <a:pPr lvl="0" algn="r" rtl="0">
                <a:spcBef>
                  <a:spcPts val="0"/>
                </a:spcBef>
                <a:buNone/>
              </a:pPr>
              <a:t>‹#›</a:t>
            </a:fld>
            <a:endParaRPr lang="en-GB" sz="1300">
              <a:solidFill>
                <a:schemeClr val="lt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c62C_yTUyV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youtube.com/watch?v=c62C_yTUyV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Shape 3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spcBef>
                <a:spcPts val="0"/>
              </a:spcBef>
              <a:buNone/>
            </a:pPr>
            <a:r>
              <a:rPr lang="en-GB" dirty="0" smtClean="0"/>
              <a:t>Cognitive </a:t>
            </a:r>
            <a:r>
              <a:rPr lang="en-GB" dirty="0"/>
              <a:t>psychology is the study of thinking processes.  Cognitive psychologists use scientific methods to investigate how people take in, use and store information about the world.  Memory is one topic within cognitive psychology.  Others include perception, attention and problem solving.  </a:t>
            </a:r>
          </a:p>
        </p:txBody>
      </p:sp>
      <p:sp>
        <p:nvSpPr>
          <p:cNvPr id="35" name="Shape 35"/>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Cognitive Psychology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Commenting on findings</a:t>
            </a:r>
          </a:p>
        </p:txBody>
      </p:sp>
      <p:sp>
        <p:nvSpPr>
          <p:cNvPr id="112" name="Shape 11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____ observed that the </a:t>
            </a:r>
            <a:r>
              <a:rPr lang="en-GB" i="1"/>
              <a:t>participants</a:t>
            </a:r>
            <a:r>
              <a:rPr lang="en-GB"/>
              <a:t>…</a:t>
            </a:r>
          </a:p>
          <a:p>
            <a:pPr lvl="0" rtl="0">
              <a:spcBef>
                <a:spcPts val="0"/>
              </a:spcBef>
              <a:buNone/>
            </a:pPr>
            <a:endParaRPr/>
          </a:p>
          <a:p>
            <a:pPr lvl="0">
              <a:spcBef>
                <a:spcPts val="0"/>
              </a:spcBef>
              <a:buNone/>
            </a:pPr>
            <a:r>
              <a:rPr lang="en-GB"/>
              <a:t>This shows that </a:t>
            </a:r>
            <a:r>
              <a:rPr lang="en-GB" i="1"/>
              <a:t>people</a:t>
            </a:r>
            <a:r>
              <a:rPr lang="en-GB"/>
              <a:t>…(what the findings suggest about human memory more generally).  This is </a:t>
            </a:r>
            <a:r>
              <a:rPr lang="en-GB" i="1"/>
              <a:t>because…</a:t>
            </a:r>
            <a:r>
              <a:rPr lang="en-GB"/>
              <a:t>(the theoretical explanation).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Commenting - success criteria</a:t>
            </a:r>
          </a:p>
        </p:txBody>
      </p:sp>
      <p:sp>
        <p:nvSpPr>
          <p:cNvPr id="118" name="Shape 11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228600" rtl="0">
              <a:spcBef>
                <a:spcPts val="0"/>
              </a:spcBef>
            </a:pPr>
            <a:r>
              <a:rPr lang="en-GB"/>
              <a:t>The comment clearly separates the </a:t>
            </a:r>
            <a:r>
              <a:rPr lang="en-GB" b="1"/>
              <a:t>observation</a:t>
            </a:r>
            <a:r>
              <a:rPr lang="en-GB"/>
              <a:t> and the </a:t>
            </a:r>
            <a:r>
              <a:rPr lang="en-GB" b="1"/>
              <a:t>interpretation</a:t>
            </a:r>
            <a:r>
              <a:rPr lang="en-GB"/>
              <a:t>.</a:t>
            </a:r>
          </a:p>
          <a:p>
            <a:pPr marL="457200" lvl="0" indent="-228600" rtl="0">
              <a:spcBef>
                <a:spcPts val="0"/>
              </a:spcBef>
            </a:pPr>
            <a:r>
              <a:rPr lang="en-GB"/>
              <a:t>The interpretation says </a:t>
            </a:r>
            <a:r>
              <a:rPr lang="en-GB" b="1"/>
              <a:t>why</a:t>
            </a:r>
            <a:r>
              <a:rPr lang="en-GB"/>
              <a:t> the observation occurred (i.e. it </a:t>
            </a:r>
            <a:r>
              <a:rPr lang="en-GB" i="1"/>
              <a:t>explains</a:t>
            </a:r>
            <a:r>
              <a:rPr lang="en-GB"/>
              <a:t> the observation, not just </a:t>
            </a:r>
            <a:r>
              <a:rPr lang="en-GB" i="1"/>
              <a:t>describes</a:t>
            </a:r>
            <a:r>
              <a:rPr lang="en-GB"/>
              <a:t> it).</a:t>
            </a:r>
          </a:p>
          <a:p>
            <a:pPr marL="457200" lvl="0" indent="-228600" rtl="0">
              <a:spcBef>
                <a:spcPts val="0"/>
              </a:spcBef>
            </a:pPr>
            <a:r>
              <a:rPr lang="en-GB"/>
              <a:t>The explanation refers to </a:t>
            </a:r>
            <a:r>
              <a:rPr lang="en-GB" b="1"/>
              <a:t>theoretical</a:t>
            </a:r>
            <a:r>
              <a:rPr lang="en-GB"/>
              <a:t> ideas like STM, LTM and rehearsal.</a:t>
            </a:r>
          </a:p>
          <a:p>
            <a:pPr lvl="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Distinctiveness effect (LTM)</a:t>
            </a:r>
          </a:p>
        </p:txBody>
      </p:sp>
      <p:cxnSp>
        <p:nvCxnSpPr>
          <p:cNvPr id="124" name="Shape 124"/>
          <p:cNvCxnSpPr/>
          <p:nvPr/>
        </p:nvCxnSpPr>
        <p:spPr>
          <a:xfrm>
            <a:off x="1253935" y="1788146"/>
            <a:ext cx="0" cy="4232099"/>
          </a:xfrm>
          <a:prstGeom prst="straightConnector1">
            <a:avLst/>
          </a:prstGeom>
          <a:noFill/>
          <a:ln w="38100" cap="flat" cmpd="sng">
            <a:solidFill>
              <a:srgbClr val="4A86E8"/>
            </a:solidFill>
            <a:prstDash val="solid"/>
            <a:round/>
            <a:headEnd type="none" w="lg" len="lg"/>
            <a:tailEnd type="none" w="lg" len="lg"/>
          </a:ln>
        </p:spPr>
      </p:cxnSp>
      <p:cxnSp>
        <p:nvCxnSpPr>
          <p:cNvPr id="125" name="Shape 125"/>
          <p:cNvCxnSpPr/>
          <p:nvPr/>
        </p:nvCxnSpPr>
        <p:spPr>
          <a:xfrm>
            <a:off x="1253935" y="6020316"/>
            <a:ext cx="5940000" cy="0"/>
          </a:xfrm>
          <a:prstGeom prst="straightConnector1">
            <a:avLst/>
          </a:prstGeom>
          <a:noFill/>
          <a:ln w="38100" cap="flat" cmpd="sng">
            <a:solidFill>
              <a:srgbClr val="4A86E8"/>
            </a:solidFill>
            <a:prstDash val="solid"/>
            <a:round/>
            <a:headEnd type="none" w="lg" len="lg"/>
            <a:tailEnd type="none" w="lg" len="lg"/>
          </a:ln>
        </p:spPr>
      </p:cxnSp>
      <p:sp>
        <p:nvSpPr>
          <p:cNvPr id="126" name="Shape 126"/>
          <p:cNvSpPr/>
          <p:nvPr/>
        </p:nvSpPr>
        <p:spPr>
          <a:xfrm>
            <a:off x="1453675" y="2446325"/>
            <a:ext cx="5684650" cy="2463875"/>
          </a:xfrm>
          <a:custGeom>
            <a:avLst/>
            <a:gdLst/>
            <a:ahLst/>
            <a:cxnLst/>
            <a:rect l="0" t="0" r="0" b="0"/>
            <a:pathLst>
              <a:path w="227386" h="98555" extrusionOk="0">
                <a:moveTo>
                  <a:pt x="0" y="0"/>
                </a:moveTo>
                <a:lnTo>
                  <a:pt x="19325" y="54108"/>
                </a:lnTo>
                <a:lnTo>
                  <a:pt x="39293" y="74077"/>
                </a:lnTo>
                <a:lnTo>
                  <a:pt x="68280" y="95978"/>
                </a:lnTo>
                <a:lnTo>
                  <a:pt x="108862" y="98555"/>
                </a:lnTo>
                <a:lnTo>
                  <a:pt x="118107" y="26033"/>
                </a:lnTo>
                <a:lnTo>
                  <a:pt x="133145" y="98114"/>
                </a:lnTo>
                <a:lnTo>
                  <a:pt x="206773" y="70857"/>
                </a:lnTo>
                <a:lnTo>
                  <a:pt x="227386" y="34784"/>
                </a:lnTo>
              </a:path>
            </a:pathLst>
          </a:custGeom>
          <a:noFill/>
          <a:ln w="38100" cap="flat" cmpd="sng">
            <a:solidFill>
              <a:srgbClr val="FF0000"/>
            </a:solidFill>
            <a:prstDash val="solid"/>
            <a:round/>
            <a:headEnd type="none" w="lg" len="lg"/>
            <a:tailEnd type="none" w="lg" len="lg"/>
          </a:ln>
        </p:spPr>
      </p:sp>
      <p:sp>
        <p:nvSpPr>
          <p:cNvPr id="127" name="Shape 127"/>
          <p:cNvSpPr txBox="1"/>
          <p:nvPr/>
        </p:nvSpPr>
        <p:spPr>
          <a:xfrm>
            <a:off x="3418302" y="6118000"/>
            <a:ext cx="2247900"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Position of word in list</a:t>
            </a:r>
          </a:p>
        </p:txBody>
      </p:sp>
      <p:sp>
        <p:nvSpPr>
          <p:cNvPr id="128" name="Shape 128"/>
          <p:cNvSpPr txBox="1"/>
          <p:nvPr/>
        </p:nvSpPr>
        <p:spPr>
          <a:xfrm rot="-5400000">
            <a:off x="-383975" y="3365698"/>
            <a:ext cx="2554200"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 of people who recall word</a:t>
            </a:r>
          </a:p>
        </p:txBody>
      </p:sp>
      <p:sp>
        <p:nvSpPr>
          <p:cNvPr id="129" name="Shape 129"/>
          <p:cNvSpPr txBox="1"/>
          <p:nvPr/>
        </p:nvSpPr>
        <p:spPr>
          <a:xfrm>
            <a:off x="1663018" y="2639562"/>
            <a:ext cx="1239900" cy="5316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Primacy Effect</a:t>
            </a:r>
          </a:p>
        </p:txBody>
      </p:sp>
      <p:sp>
        <p:nvSpPr>
          <p:cNvPr id="130" name="Shape 130"/>
          <p:cNvSpPr txBox="1"/>
          <p:nvPr/>
        </p:nvSpPr>
        <p:spPr>
          <a:xfrm>
            <a:off x="7138321" y="3163212"/>
            <a:ext cx="1239900" cy="5316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Recency Effect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Level of processing effect (LTM)</a:t>
            </a:r>
          </a:p>
        </p:txBody>
      </p:sp>
      <p:cxnSp>
        <p:nvCxnSpPr>
          <p:cNvPr id="136" name="Shape 136"/>
          <p:cNvCxnSpPr/>
          <p:nvPr/>
        </p:nvCxnSpPr>
        <p:spPr>
          <a:xfrm>
            <a:off x="1253935" y="1788146"/>
            <a:ext cx="0" cy="4232099"/>
          </a:xfrm>
          <a:prstGeom prst="straightConnector1">
            <a:avLst/>
          </a:prstGeom>
          <a:noFill/>
          <a:ln w="38100" cap="flat" cmpd="sng">
            <a:solidFill>
              <a:srgbClr val="4A86E8"/>
            </a:solidFill>
            <a:prstDash val="solid"/>
            <a:round/>
            <a:headEnd type="none" w="lg" len="lg"/>
            <a:tailEnd type="none" w="lg" len="lg"/>
          </a:ln>
        </p:spPr>
      </p:cxnSp>
      <p:cxnSp>
        <p:nvCxnSpPr>
          <p:cNvPr id="137" name="Shape 137"/>
          <p:cNvCxnSpPr/>
          <p:nvPr/>
        </p:nvCxnSpPr>
        <p:spPr>
          <a:xfrm>
            <a:off x="1253935" y="6020316"/>
            <a:ext cx="5940000" cy="0"/>
          </a:xfrm>
          <a:prstGeom prst="straightConnector1">
            <a:avLst/>
          </a:prstGeom>
          <a:noFill/>
          <a:ln w="38100" cap="flat" cmpd="sng">
            <a:solidFill>
              <a:srgbClr val="4A86E8"/>
            </a:solidFill>
            <a:prstDash val="solid"/>
            <a:round/>
            <a:headEnd type="none" w="lg" len="lg"/>
            <a:tailEnd type="none" w="lg" len="lg"/>
          </a:ln>
        </p:spPr>
      </p:cxnSp>
      <p:sp>
        <p:nvSpPr>
          <p:cNvPr id="138" name="Shape 138"/>
          <p:cNvSpPr txBox="1"/>
          <p:nvPr/>
        </p:nvSpPr>
        <p:spPr>
          <a:xfrm>
            <a:off x="3304198" y="6156875"/>
            <a:ext cx="1983599"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Type of processing</a:t>
            </a:r>
          </a:p>
        </p:txBody>
      </p:sp>
      <p:sp>
        <p:nvSpPr>
          <p:cNvPr id="139" name="Shape 139"/>
          <p:cNvSpPr txBox="1"/>
          <p:nvPr/>
        </p:nvSpPr>
        <p:spPr>
          <a:xfrm rot="-5400000">
            <a:off x="-383975" y="3365698"/>
            <a:ext cx="2554200"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Mean recall</a:t>
            </a:r>
          </a:p>
        </p:txBody>
      </p:sp>
      <p:sp>
        <p:nvSpPr>
          <p:cNvPr id="140" name="Shape 140"/>
          <p:cNvSpPr/>
          <p:nvPr/>
        </p:nvSpPr>
        <p:spPr>
          <a:xfrm>
            <a:off x="1849675" y="4775925"/>
            <a:ext cx="700200" cy="12443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1" name="Shape 141"/>
          <p:cNvSpPr/>
          <p:nvPr/>
        </p:nvSpPr>
        <p:spPr>
          <a:xfrm>
            <a:off x="3131325" y="4199100"/>
            <a:ext cx="700200" cy="18213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2" name="Shape 142"/>
          <p:cNvSpPr/>
          <p:nvPr/>
        </p:nvSpPr>
        <p:spPr>
          <a:xfrm>
            <a:off x="4405800" y="3466125"/>
            <a:ext cx="700200" cy="25542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3" name="Shape 143"/>
          <p:cNvSpPr/>
          <p:nvPr/>
        </p:nvSpPr>
        <p:spPr>
          <a:xfrm>
            <a:off x="5680275" y="2708225"/>
            <a:ext cx="700200" cy="33119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4" name="Shape 144"/>
          <p:cNvSpPr txBox="1"/>
          <p:nvPr/>
        </p:nvSpPr>
        <p:spPr>
          <a:xfrm>
            <a:off x="1627125" y="4270425"/>
            <a:ext cx="1131000" cy="505500"/>
          </a:xfrm>
          <a:prstGeom prst="rect">
            <a:avLst/>
          </a:prstGeom>
          <a:noFill/>
          <a:ln>
            <a:noFill/>
          </a:ln>
        </p:spPr>
        <p:txBody>
          <a:bodyPr lIns="91425" tIns="91425" rIns="91425" bIns="91425" anchor="t" anchorCtr="0">
            <a:noAutofit/>
          </a:bodyPr>
          <a:lstStyle/>
          <a:p>
            <a:pPr lvl="0" algn="ctr">
              <a:spcBef>
                <a:spcPts val="0"/>
              </a:spcBef>
              <a:buNone/>
            </a:pPr>
            <a:r>
              <a:rPr lang="en-GB" sz="1300">
                <a:solidFill>
                  <a:schemeClr val="lt1"/>
                </a:solidFill>
              </a:rPr>
              <a:t>Appearance</a:t>
            </a:r>
          </a:p>
        </p:txBody>
      </p:sp>
      <p:sp>
        <p:nvSpPr>
          <p:cNvPr id="145" name="Shape 145"/>
          <p:cNvSpPr txBox="1"/>
          <p:nvPr/>
        </p:nvSpPr>
        <p:spPr>
          <a:xfrm>
            <a:off x="2901600" y="3693587"/>
            <a:ext cx="1131000" cy="505500"/>
          </a:xfrm>
          <a:prstGeom prst="rect">
            <a:avLst/>
          </a:prstGeom>
          <a:noFill/>
          <a:ln>
            <a:noFill/>
          </a:ln>
        </p:spPr>
        <p:txBody>
          <a:bodyPr lIns="91425" tIns="91425" rIns="91425" bIns="91425" anchor="t" anchorCtr="0">
            <a:noAutofit/>
          </a:bodyPr>
          <a:lstStyle/>
          <a:p>
            <a:pPr lvl="0" algn="ctr" rtl="0">
              <a:spcBef>
                <a:spcPts val="0"/>
              </a:spcBef>
              <a:buNone/>
            </a:pPr>
            <a:r>
              <a:rPr lang="en-GB" sz="1300">
                <a:solidFill>
                  <a:schemeClr val="lt1"/>
                </a:solidFill>
              </a:rPr>
              <a:t>Sound</a:t>
            </a:r>
          </a:p>
        </p:txBody>
      </p:sp>
      <p:sp>
        <p:nvSpPr>
          <p:cNvPr id="146" name="Shape 146"/>
          <p:cNvSpPr txBox="1"/>
          <p:nvPr/>
        </p:nvSpPr>
        <p:spPr>
          <a:xfrm>
            <a:off x="4190400" y="2960612"/>
            <a:ext cx="1131000" cy="505500"/>
          </a:xfrm>
          <a:prstGeom prst="rect">
            <a:avLst/>
          </a:prstGeom>
          <a:noFill/>
          <a:ln>
            <a:noFill/>
          </a:ln>
        </p:spPr>
        <p:txBody>
          <a:bodyPr lIns="91425" tIns="91425" rIns="91425" bIns="91425" anchor="t" anchorCtr="0">
            <a:noAutofit/>
          </a:bodyPr>
          <a:lstStyle/>
          <a:p>
            <a:pPr lvl="0" algn="ctr" rtl="0">
              <a:spcBef>
                <a:spcPts val="0"/>
              </a:spcBef>
              <a:buNone/>
            </a:pPr>
            <a:r>
              <a:rPr lang="en-GB" sz="1300">
                <a:solidFill>
                  <a:schemeClr val="lt1"/>
                </a:solidFill>
              </a:rPr>
              <a:t>Meaning</a:t>
            </a:r>
          </a:p>
        </p:txBody>
      </p:sp>
      <p:sp>
        <p:nvSpPr>
          <p:cNvPr id="147" name="Shape 147"/>
          <p:cNvSpPr txBox="1"/>
          <p:nvPr/>
        </p:nvSpPr>
        <p:spPr>
          <a:xfrm>
            <a:off x="5464875" y="2202612"/>
            <a:ext cx="1131000" cy="505500"/>
          </a:xfrm>
          <a:prstGeom prst="rect">
            <a:avLst/>
          </a:prstGeom>
          <a:noFill/>
          <a:ln>
            <a:noFill/>
          </a:ln>
        </p:spPr>
        <p:txBody>
          <a:bodyPr lIns="91425" tIns="91425" rIns="91425" bIns="91425" anchor="t" anchorCtr="0">
            <a:noAutofit/>
          </a:bodyPr>
          <a:lstStyle/>
          <a:p>
            <a:pPr lvl="0" algn="ctr" rtl="0">
              <a:spcBef>
                <a:spcPts val="0"/>
              </a:spcBef>
              <a:buNone/>
            </a:pPr>
            <a:r>
              <a:rPr lang="en-GB" sz="1300">
                <a:solidFill>
                  <a:schemeClr val="lt1"/>
                </a:solidFill>
              </a:rPr>
              <a:t>Self-</a:t>
            </a:r>
          </a:p>
          <a:p>
            <a:pPr lvl="0" algn="ctr" rtl="0">
              <a:spcBef>
                <a:spcPts val="0"/>
              </a:spcBef>
              <a:buNone/>
            </a:pPr>
            <a:r>
              <a:rPr lang="en-GB" sz="1300">
                <a:solidFill>
                  <a:schemeClr val="lt1"/>
                </a:solidFill>
              </a:rPr>
              <a:t>reference</a:t>
            </a:r>
          </a:p>
        </p:txBody>
      </p:sp>
      <p:sp>
        <p:nvSpPr>
          <p:cNvPr id="148" name="Shape 148"/>
          <p:cNvSpPr txBox="1"/>
          <p:nvPr/>
        </p:nvSpPr>
        <p:spPr>
          <a:xfrm>
            <a:off x="6856550" y="1619250"/>
            <a:ext cx="2048399" cy="816599"/>
          </a:xfrm>
          <a:prstGeom prst="rect">
            <a:avLst/>
          </a:prstGeom>
          <a:noFill/>
          <a:ln>
            <a:noFill/>
          </a:ln>
        </p:spPr>
        <p:txBody>
          <a:bodyPr lIns="91425" tIns="91425" rIns="91425" bIns="91425" anchor="t" anchorCtr="0">
            <a:noAutofit/>
          </a:bodyPr>
          <a:lstStyle/>
          <a:p>
            <a:pPr lvl="0">
              <a:spcBef>
                <a:spcPts val="0"/>
              </a:spcBef>
              <a:buNone/>
            </a:pPr>
            <a:r>
              <a:rPr lang="en-GB">
                <a:solidFill>
                  <a:schemeClr val="lt1"/>
                </a:solidFill>
              </a:rPr>
              <a:t>Craik &amp; Tulving (1975) and similar studies.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What do you see?  What do you think?  What do you wonder?</a:t>
            </a:r>
          </a:p>
        </p:txBody>
      </p:sp>
      <p:sp>
        <p:nvSpPr>
          <p:cNvPr id="154" name="Shape 15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r>
              <a:rPr lang="en-GB" dirty="0" smtClean="0">
                <a:hlinkClick r:id="rId3"/>
              </a:rPr>
              <a:t>https://</a:t>
            </a:r>
            <a:r>
              <a:rPr lang="en-GB" dirty="0" smtClean="0">
                <a:hlinkClick r:id="rId3"/>
              </a:rPr>
              <a:t>youtu.be/c62C_yTUyVg</a:t>
            </a:r>
            <a:r>
              <a:rPr lang="en-GB" dirty="0" smtClean="0"/>
              <a:t> </a:t>
            </a:r>
            <a:endParaRPr dirty="0"/>
          </a:p>
        </p:txBody>
      </p:sp>
      <p:sp>
        <p:nvSpPr>
          <p:cNvPr id="155" name="Shape 155">
            <a:hlinkClick r:id="rId4"/>
          </p:cNvPr>
          <p:cNvSpPr/>
          <p:nvPr/>
        </p:nvSpPr>
        <p:spPr>
          <a:xfrm>
            <a:off x="611560" y="2276872"/>
            <a:ext cx="5616624" cy="4255927"/>
          </a:xfrm>
          <a:prstGeom prst="rect">
            <a:avLst/>
          </a:prstGeom>
          <a:blipFill>
            <a:blip r:embed="rId5">
              <a:alphaModFix/>
            </a:blip>
            <a:stretch>
              <a:fillRect/>
            </a:stretch>
          </a:blipFill>
          <a:ln>
            <a:noFill/>
          </a:ln>
        </p:spPr>
      </p:sp>
      <p:sp>
        <p:nvSpPr>
          <p:cNvPr id="156" name="Shape 156"/>
          <p:cNvSpPr txBox="1"/>
          <p:nvPr/>
        </p:nvSpPr>
        <p:spPr>
          <a:xfrm>
            <a:off x="8088150" y="6001100"/>
            <a:ext cx="598799" cy="566699"/>
          </a:xfrm>
          <a:prstGeom prst="rect">
            <a:avLst/>
          </a:prstGeom>
          <a:noFill/>
          <a:ln>
            <a:noFill/>
          </a:ln>
        </p:spPr>
        <p:txBody>
          <a:bodyPr lIns="91425" tIns="91425" rIns="91425" bIns="91425" anchor="t" anchorCtr="0">
            <a:noAutofit/>
          </a:bodyPr>
          <a:lstStyle/>
          <a:p>
            <a:pPr lvl="0">
              <a:spcBef>
                <a:spcPts val="0"/>
              </a:spcBef>
              <a:buNone/>
            </a:pPr>
            <a:r>
              <a:rPr lang="en-GB">
                <a:solidFill>
                  <a:srgbClr val="FFF2CC"/>
                </a:solidFill>
              </a:rPr>
              <a:t>3.10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Amnesia patients</a:t>
            </a:r>
          </a:p>
        </p:txBody>
      </p:sp>
      <p:sp>
        <p:nvSpPr>
          <p:cNvPr id="162" name="Shape 1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b="1"/>
              <a:t>Amnesia</a:t>
            </a:r>
            <a:r>
              <a:rPr lang="en-GB"/>
              <a:t> is an impairment of memory.  There are several different types.</a:t>
            </a:r>
          </a:p>
          <a:p>
            <a:pPr lvl="0" rtl="0">
              <a:spcBef>
                <a:spcPts val="0"/>
              </a:spcBef>
              <a:buNone/>
            </a:pPr>
            <a:r>
              <a:rPr lang="en-GB"/>
              <a:t>Milner et al (1968) studied a unique (and, to psychologists, very famous) amnesia patient called ‘HM’.</a:t>
            </a:r>
          </a:p>
          <a:p>
            <a:pPr lvl="0" rtl="0">
              <a:spcBef>
                <a:spcPts val="0"/>
              </a:spcBef>
              <a:buNone/>
            </a:pPr>
            <a:endParaRPr/>
          </a:p>
          <a:p>
            <a:pPr lvl="0">
              <a:spcBef>
                <a:spcPts val="0"/>
              </a:spcBef>
              <a:buNone/>
            </a:pPr>
            <a:r>
              <a:rPr lang="en-GB"/>
              <a:t>What does Milner’s case study tell us about the structure and functioning of human memory?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rtl="0">
              <a:spcBef>
                <a:spcPts val="0"/>
              </a:spcBef>
              <a:buNone/>
            </a:pPr>
            <a:r>
              <a:rPr lang="en-GB"/>
              <a:t>Deep Reading</a:t>
            </a:r>
          </a:p>
        </p:txBody>
      </p:sp>
      <p:sp>
        <p:nvSpPr>
          <p:cNvPr id="168" name="Shape 1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A study technique for learning more from complex texts.</a:t>
            </a:r>
          </a:p>
          <a:p>
            <a:pPr marL="457200" lvl="0" indent="0" rtl="0">
              <a:spcBef>
                <a:spcPts val="0"/>
              </a:spcBef>
              <a:buNone/>
            </a:pPr>
            <a:r>
              <a:rPr lang="en-GB"/>
              <a:t>1. Choose a ‘teacher’</a:t>
            </a:r>
          </a:p>
          <a:p>
            <a:pPr marL="457200" lvl="0" indent="0" rtl="0">
              <a:spcBef>
                <a:spcPts val="0"/>
              </a:spcBef>
              <a:buNone/>
            </a:pPr>
            <a:r>
              <a:rPr lang="en-GB"/>
              <a:t>2. Silent reading (one section)</a:t>
            </a:r>
          </a:p>
          <a:p>
            <a:pPr marL="457200" lvl="0" indent="0" rtl="0">
              <a:spcBef>
                <a:spcPts val="0"/>
              </a:spcBef>
              <a:buNone/>
            </a:pPr>
            <a:r>
              <a:rPr lang="en-GB"/>
              <a:t>3. Teacher asks a ‘teacher’s question’, rest of group discusses and agrees an answer with teacher.</a:t>
            </a:r>
          </a:p>
          <a:p>
            <a:pPr marL="457200" lvl="0" indent="0" rtl="0">
              <a:spcBef>
                <a:spcPts val="0"/>
              </a:spcBef>
              <a:buNone/>
            </a:pPr>
            <a:r>
              <a:rPr lang="en-GB"/>
              <a:t>4. Teacher summarises section.</a:t>
            </a:r>
          </a:p>
          <a:p>
            <a:pPr marL="457200" lvl="0" indent="0" rtl="0">
              <a:spcBef>
                <a:spcPts val="0"/>
              </a:spcBef>
              <a:buNone/>
            </a:pPr>
            <a:r>
              <a:rPr lang="en-GB"/>
              <a:t>5. Repeat from step 1 until end of text.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endParaRPr/>
          </a:p>
        </p:txBody>
      </p:sp>
      <p:sp>
        <p:nvSpPr>
          <p:cNvPr id="174" name="Shape 1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spcBef>
                <a:spcPts val="0"/>
              </a:spcBef>
              <a:buNone/>
            </a:pPr>
            <a:r>
              <a:rPr lang="en-GB"/>
              <a:t>Why read a text this way?  How does it compare with what you might do if I just asked you to read the text individually?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Amnesia Patients</a:t>
            </a:r>
          </a:p>
        </p:txBody>
      </p:sp>
      <p:sp>
        <p:nvSpPr>
          <p:cNvPr id="180" name="Shape 1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Functioning STM but impaired LTM</a:t>
            </a:r>
          </a:p>
          <a:p>
            <a:pPr marL="457200" lvl="0" indent="-228600" rtl="0">
              <a:spcBef>
                <a:spcPts val="0"/>
              </a:spcBef>
            </a:pPr>
            <a:r>
              <a:rPr lang="en-GB"/>
              <a:t>HM - Milner et al (1968)</a:t>
            </a:r>
          </a:p>
          <a:p>
            <a:pPr marL="457200" lvl="0" indent="-228600" rtl="0">
              <a:spcBef>
                <a:spcPts val="0"/>
              </a:spcBef>
            </a:pPr>
            <a:r>
              <a:rPr lang="en-GB"/>
              <a:t>Clive Wearing (Dollar, 1986)</a:t>
            </a:r>
          </a:p>
          <a:p>
            <a:pPr lvl="0" rtl="0">
              <a:spcBef>
                <a:spcPts val="0"/>
              </a:spcBef>
              <a:buNone/>
            </a:pPr>
            <a:r>
              <a:rPr lang="en-GB"/>
              <a:t>Functioning LTM but impaired STM</a:t>
            </a:r>
          </a:p>
          <a:p>
            <a:pPr marL="457200" lvl="0" indent="-228600">
              <a:spcBef>
                <a:spcPts val="0"/>
              </a:spcBef>
            </a:pPr>
            <a:r>
              <a:rPr lang="en-GB"/>
              <a:t>KF (Shallice &amp; Warrington, 1970)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endParaRPr/>
          </a:p>
        </p:txBody>
      </p:sp>
      <p:sp>
        <p:nvSpPr>
          <p:cNvPr id="186" name="Shape 1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spcBef>
                <a:spcPts val="0"/>
              </a:spcBef>
              <a:buNone/>
            </a:pPr>
            <a:r>
              <a:rPr lang="en-GB"/>
              <a:t>Describe the studies of memory we learned about last time.  Outline their findings.</a:t>
            </a:r>
          </a:p>
          <a:p>
            <a:pPr lvl="0">
              <a:spcBef>
                <a:spcPts val="0"/>
              </a:spcBef>
              <a:buNone/>
            </a:pPr>
            <a:r>
              <a:rPr lang="en-GB"/>
              <a:t>Explain what the studies show.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xfrm>
            <a:off x="685800" y="2111123"/>
            <a:ext cx="7772400" cy="1546499"/>
          </a:xfrm>
          <a:prstGeom prst="rect">
            <a:avLst/>
          </a:prstGeom>
        </p:spPr>
        <p:txBody>
          <a:bodyPr lIns="91425" tIns="91425" rIns="91425" bIns="91425" anchor="b" anchorCtr="0">
            <a:noAutofit/>
          </a:bodyPr>
          <a:lstStyle/>
          <a:p>
            <a:pPr lvl="0">
              <a:spcBef>
                <a:spcPts val="0"/>
              </a:spcBef>
              <a:buNone/>
            </a:pPr>
            <a:r>
              <a:rPr lang="en-GB"/>
              <a:t>Memory</a:t>
            </a:r>
          </a:p>
        </p:txBody>
      </p:sp>
      <p:sp>
        <p:nvSpPr>
          <p:cNvPr id="41" name="Shape 41"/>
          <p:cNvSpPr txBox="1">
            <a:spLocks noGrp="1"/>
          </p:cNvSpPr>
          <p:nvPr>
            <p:ph type="subTitle" idx="1"/>
          </p:nvPr>
        </p:nvSpPr>
        <p:spPr>
          <a:xfrm>
            <a:off x="685800" y="3786737"/>
            <a:ext cx="7772400" cy="1046400"/>
          </a:xfrm>
          <a:prstGeom prst="rect">
            <a:avLst/>
          </a:prstGeom>
        </p:spPr>
        <p:txBody>
          <a:bodyPr lIns="91425" tIns="91425" rIns="91425" bIns="91425" anchor="t" anchorCtr="0">
            <a:noAutofit/>
          </a:bodyPr>
          <a:lstStyle/>
          <a:p>
            <a:pPr lvl="0">
              <a:spcBef>
                <a:spcPts val="0"/>
              </a:spcBef>
              <a:buNone/>
            </a:pPr>
            <a:r>
              <a:rPr lang="en-GB"/>
              <a:t>1. What research tells 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endParaRPr/>
          </a:p>
        </p:txBody>
      </p:sp>
      <p:sp>
        <p:nvSpPr>
          <p:cNvPr id="192" name="Shape 19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spcBef>
                <a:spcPts val="0"/>
              </a:spcBef>
              <a:buNone/>
            </a:pPr>
            <a:r>
              <a:rPr lang="en-GB"/>
              <a:t>“Memory is the residue that thinking leaves behind.” (Willingham,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What we need to learn...</a:t>
            </a:r>
          </a:p>
        </p:txBody>
      </p:sp>
      <p:graphicFrame>
        <p:nvGraphicFramePr>
          <p:cNvPr id="47" name="Shape 47"/>
          <p:cNvGraphicFramePr/>
          <p:nvPr/>
        </p:nvGraphicFramePr>
        <p:xfrm>
          <a:off x="411900" y="1889066"/>
          <a:ext cx="8279400" cy="3612280"/>
        </p:xfrm>
        <a:graphic>
          <a:graphicData uri="http://schemas.openxmlformats.org/drawingml/2006/table">
            <a:tbl>
              <a:tblPr>
                <a:noFill/>
                <a:tableStyleId>{63ADE5AE-3E7A-4A68-90B4-54B16297254A}</a:tableStyleId>
              </a:tblPr>
              <a:tblGrid>
                <a:gridCol w="789275"/>
                <a:gridCol w="5391475"/>
                <a:gridCol w="2098650"/>
              </a:tblGrid>
              <a:tr h="1073200">
                <a:tc>
                  <a:txBody>
                    <a:bodyPr/>
                    <a:lstStyle/>
                    <a:p>
                      <a:pPr lvl="0" rtl="0">
                        <a:spcBef>
                          <a:spcPts val="0"/>
                        </a:spcBef>
                        <a:buNone/>
                      </a:pPr>
                      <a:endParaRPr sz="1600">
                        <a:solidFill>
                          <a:schemeClr val="lt1"/>
                        </a:solidFill>
                      </a:endParaRPr>
                    </a:p>
                  </a:txBody>
                  <a:tcPr marL="91425" marR="91425" marT="121900" marB="121900"/>
                </a:tc>
                <a:tc>
                  <a:txBody>
                    <a:bodyPr/>
                    <a:lstStyle/>
                    <a:p>
                      <a:pPr lvl="0" rtl="0">
                        <a:spcBef>
                          <a:spcPts val="0"/>
                        </a:spcBef>
                        <a:buNone/>
                      </a:pPr>
                      <a:r>
                        <a:rPr lang="en-GB" sz="1600" b="1">
                          <a:solidFill>
                            <a:schemeClr val="lt1"/>
                          </a:solidFill>
                        </a:rPr>
                        <a:t>Defining</a:t>
                      </a:r>
                      <a:r>
                        <a:rPr lang="en-GB" sz="1600">
                          <a:solidFill>
                            <a:schemeClr val="lt1"/>
                          </a:solidFill>
                        </a:rPr>
                        <a:t> memory, STM, LTM, Primacy &amp; Recency, rehearsal, displacement &amp; depth of processing.</a:t>
                      </a:r>
                    </a:p>
                    <a:p>
                      <a:pPr lvl="0" rtl="0">
                        <a:spcBef>
                          <a:spcPts val="0"/>
                        </a:spcBef>
                        <a:buNone/>
                      </a:pPr>
                      <a:r>
                        <a:rPr lang="en-GB" sz="1600" b="1">
                          <a:solidFill>
                            <a:schemeClr val="lt1"/>
                          </a:solidFill>
                        </a:rPr>
                        <a:t>Describing </a:t>
                      </a:r>
                      <a:r>
                        <a:rPr lang="en-GB" sz="1600">
                          <a:solidFill>
                            <a:schemeClr val="lt1"/>
                          </a:solidFill>
                        </a:rPr>
                        <a:t>research studies into these effects including Murdoch (1962); Rundus (1971); Glanzer &amp; Cunitz (1966); Milner et al (1968); Craik &amp; Tulving (1975).</a:t>
                      </a:r>
                    </a:p>
                  </a:txBody>
                  <a:tcPr marL="91425" marR="91425" marT="121900" marB="121900"/>
                </a:tc>
                <a:tc rowSpan="3">
                  <a:txBody>
                    <a:bodyPr/>
                    <a:lstStyle/>
                    <a:p>
                      <a:pPr lvl="0" rtl="0">
                        <a:spcBef>
                          <a:spcPts val="0"/>
                        </a:spcBef>
                        <a:buNone/>
                      </a:pPr>
                      <a:r>
                        <a:rPr lang="en-GB" sz="1600">
                          <a:solidFill>
                            <a:schemeClr val="lt1"/>
                          </a:solidFill>
                        </a:rPr>
                        <a:t>Learning habits:</a:t>
                      </a:r>
                    </a:p>
                    <a:p>
                      <a:pPr lvl="0" rtl="0">
                        <a:spcBef>
                          <a:spcPts val="0"/>
                        </a:spcBef>
                        <a:buNone/>
                      </a:pPr>
                      <a:endParaRPr sz="1600">
                        <a:solidFill>
                          <a:schemeClr val="lt1"/>
                        </a:solidFill>
                      </a:endParaRPr>
                    </a:p>
                    <a:p>
                      <a:pPr lvl="0" rtl="0">
                        <a:spcBef>
                          <a:spcPts val="0"/>
                        </a:spcBef>
                        <a:buNone/>
                      </a:pPr>
                      <a:r>
                        <a:rPr lang="en-GB" sz="1600">
                          <a:solidFill>
                            <a:schemeClr val="lt1"/>
                          </a:solidFill>
                        </a:rPr>
                        <a:t>Distilling</a:t>
                      </a:r>
                    </a:p>
                    <a:p>
                      <a:pPr lvl="0" rtl="0">
                        <a:spcBef>
                          <a:spcPts val="0"/>
                        </a:spcBef>
                        <a:buNone/>
                      </a:pPr>
                      <a:endParaRPr sz="1600">
                        <a:solidFill>
                          <a:schemeClr val="lt1"/>
                        </a:solidFill>
                      </a:endParaRPr>
                    </a:p>
                    <a:p>
                      <a:pPr lvl="0" rtl="0">
                        <a:spcBef>
                          <a:spcPts val="0"/>
                        </a:spcBef>
                        <a:buNone/>
                      </a:pPr>
                      <a:endParaRPr sz="1600">
                        <a:solidFill>
                          <a:schemeClr val="lt1"/>
                        </a:solidFill>
                      </a:endParaRPr>
                    </a:p>
                    <a:p>
                      <a:pPr lvl="0" rtl="0">
                        <a:spcBef>
                          <a:spcPts val="0"/>
                        </a:spcBef>
                        <a:buNone/>
                      </a:pPr>
                      <a:r>
                        <a:rPr lang="en-GB" sz="1600">
                          <a:solidFill>
                            <a:schemeClr val="lt1"/>
                          </a:solidFill>
                        </a:rPr>
                        <a:t>Skills:</a:t>
                      </a:r>
                    </a:p>
                    <a:p>
                      <a:pPr lvl="0" rtl="0">
                        <a:spcBef>
                          <a:spcPts val="0"/>
                        </a:spcBef>
                        <a:buNone/>
                      </a:pPr>
                      <a:endParaRPr sz="1600">
                        <a:solidFill>
                          <a:schemeClr val="lt1"/>
                        </a:solidFill>
                      </a:endParaRPr>
                    </a:p>
                    <a:p>
                      <a:pPr lvl="0" rtl="0">
                        <a:spcBef>
                          <a:spcPts val="0"/>
                        </a:spcBef>
                        <a:buNone/>
                      </a:pPr>
                      <a:r>
                        <a:rPr lang="en-GB" sz="1600">
                          <a:solidFill>
                            <a:schemeClr val="lt1"/>
                          </a:solidFill>
                        </a:rPr>
                        <a:t>Academic reading</a:t>
                      </a:r>
                    </a:p>
                  </a:txBody>
                  <a:tcPr marL="91425" marR="91425" marT="121900" marB="121900"/>
                </a:tc>
              </a:tr>
              <a:tr h="535200">
                <a:tc>
                  <a:txBody>
                    <a:bodyPr/>
                    <a:lstStyle/>
                    <a:p>
                      <a:pPr lvl="0">
                        <a:spcBef>
                          <a:spcPts val="0"/>
                        </a:spcBef>
                        <a:buNone/>
                      </a:pPr>
                      <a:endParaRPr sz="1600">
                        <a:solidFill>
                          <a:schemeClr val="lt1"/>
                        </a:solidFill>
                      </a:endParaRPr>
                    </a:p>
                  </a:txBody>
                  <a:tcPr marL="91425" marR="91425" marT="121900" marB="121900"/>
                </a:tc>
                <a:tc>
                  <a:txBody>
                    <a:bodyPr/>
                    <a:lstStyle/>
                    <a:p>
                      <a:pPr lvl="0" rtl="0">
                        <a:spcBef>
                          <a:spcPts val="0"/>
                        </a:spcBef>
                        <a:buNone/>
                      </a:pPr>
                      <a:r>
                        <a:rPr lang="en-GB" sz="1600">
                          <a:solidFill>
                            <a:schemeClr val="lt1"/>
                          </a:solidFill>
                        </a:rPr>
                        <a:t>AND</a:t>
                      </a:r>
                      <a:r>
                        <a:rPr lang="en-GB" sz="1600" b="1">
                          <a:solidFill>
                            <a:schemeClr val="lt1"/>
                          </a:solidFill>
                        </a:rPr>
                        <a:t> explaining</a:t>
                      </a:r>
                      <a:r>
                        <a:rPr lang="en-GB" sz="1600">
                          <a:solidFill>
                            <a:schemeClr val="lt1"/>
                          </a:solidFill>
                        </a:rPr>
                        <a:t> why these effects occur.</a:t>
                      </a:r>
                    </a:p>
                    <a:p>
                      <a:pPr lvl="0">
                        <a:spcBef>
                          <a:spcPts val="0"/>
                        </a:spcBef>
                        <a:buNone/>
                      </a:pPr>
                      <a:endParaRPr sz="1600">
                        <a:solidFill>
                          <a:schemeClr val="lt1"/>
                        </a:solidFill>
                      </a:endParaRPr>
                    </a:p>
                  </a:txBody>
                  <a:tcPr marL="91425" marR="91425" marT="121900" marB="121900"/>
                </a:tc>
                <a:tc vMerge="1">
                  <a:txBody>
                    <a:bodyPr/>
                    <a:lstStyle/>
                    <a:p>
                      <a:endParaRPr lang="en-US"/>
                    </a:p>
                  </a:txBody>
                  <a:tcPr/>
                </a:tc>
              </a:tr>
              <a:tr h="1417800">
                <a:tc>
                  <a:txBody>
                    <a:bodyPr/>
                    <a:lstStyle/>
                    <a:p>
                      <a:pPr lvl="0" rtl="0">
                        <a:spcBef>
                          <a:spcPts val="0"/>
                        </a:spcBef>
                        <a:buNone/>
                      </a:pPr>
                      <a:endParaRPr sz="1600">
                        <a:solidFill>
                          <a:schemeClr val="lt1"/>
                        </a:solidFill>
                      </a:endParaRPr>
                    </a:p>
                    <a:p>
                      <a:pPr lvl="0">
                        <a:spcBef>
                          <a:spcPts val="0"/>
                        </a:spcBef>
                        <a:buNone/>
                      </a:pPr>
                      <a:endParaRPr sz="1600">
                        <a:solidFill>
                          <a:schemeClr val="lt1"/>
                        </a:solidFill>
                      </a:endParaRPr>
                    </a:p>
                  </a:txBody>
                  <a:tcPr marL="91425" marR="91425" marT="121900" marB="121900"/>
                </a:tc>
                <a:tc>
                  <a:txBody>
                    <a:bodyPr/>
                    <a:lstStyle/>
                    <a:p>
                      <a:pPr lvl="0" rtl="0">
                        <a:spcBef>
                          <a:spcPts val="0"/>
                        </a:spcBef>
                        <a:buNone/>
                      </a:pPr>
                      <a:r>
                        <a:rPr lang="en-GB" sz="1600">
                          <a:solidFill>
                            <a:schemeClr val="lt1"/>
                          </a:solidFill>
                        </a:rPr>
                        <a:t>AND using these effects to </a:t>
                      </a:r>
                      <a:r>
                        <a:rPr lang="en-GB" sz="1600" b="1">
                          <a:solidFill>
                            <a:schemeClr val="lt1"/>
                          </a:solidFill>
                        </a:rPr>
                        <a:t>predict </a:t>
                      </a:r>
                      <a:r>
                        <a:rPr lang="en-GB" sz="1600">
                          <a:solidFill>
                            <a:schemeClr val="lt1"/>
                          </a:solidFill>
                        </a:rPr>
                        <a:t>what will happen in different situations involving memory.</a:t>
                      </a:r>
                    </a:p>
                  </a:txBody>
                  <a:tcPr marL="91425" marR="91425" marT="121900" marB="121900"/>
                </a:tc>
                <a:tc vMerge="1">
                  <a:txBody>
                    <a:bodyPr/>
                    <a:lstStyle/>
                    <a:p>
                      <a:endParaRPr lang="en-US"/>
                    </a:p>
                  </a:txBody>
                  <a:tcPr/>
                </a:tc>
              </a:tr>
            </a:tbl>
          </a:graphicData>
        </a:graphic>
      </p:graphicFrame>
      <p:pic>
        <p:nvPicPr>
          <p:cNvPr id="48" name="Shape 48" descr="MultSymbol.jpg"/>
          <p:cNvPicPr preferRelativeResize="0"/>
          <p:nvPr/>
        </p:nvPicPr>
        <p:blipFill>
          <a:blip r:embed="rId3">
            <a:alphaModFix/>
          </a:blip>
          <a:stretch>
            <a:fillRect/>
          </a:stretch>
        </p:blipFill>
        <p:spPr>
          <a:xfrm>
            <a:off x="563712" y="1946862"/>
            <a:ext cx="238125" cy="371475"/>
          </a:xfrm>
          <a:prstGeom prst="rect">
            <a:avLst/>
          </a:prstGeom>
          <a:noFill/>
          <a:ln>
            <a:noFill/>
          </a:ln>
        </p:spPr>
      </p:pic>
      <p:pic>
        <p:nvPicPr>
          <p:cNvPr id="49" name="Shape 49" descr="RelSymbol.jpg"/>
          <p:cNvPicPr preferRelativeResize="0"/>
          <p:nvPr/>
        </p:nvPicPr>
        <p:blipFill>
          <a:blip r:embed="rId4">
            <a:alphaModFix/>
          </a:blip>
          <a:stretch>
            <a:fillRect/>
          </a:stretch>
        </p:blipFill>
        <p:spPr>
          <a:xfrm>
            <a:off x="563712" y="3528462"/>
            <a:ext cx="238125" cy="371475"/>
          </a:xfrm>
          <a:prstGeom prst="rect">
            <a:avLst/>
          </a:prstGeom>
          <a:noFill/>
          <a:ln>
            <a:noFill/>
          </a:ln>
        </p:spPr>
      </p:pic>
      <p:pic>
        <p:nvPicPr>
          <p:cNvPr id="50" name="Shape 50" descr="ExAbsSymbol.jpg"/>
          <p:cNvPicPr preferRelativeResize="0"/>
          <p:nvPr/>
        </p:nvPicPr>
        <p:blipFill>
          <a:blip r:embed="rId5">
            <a:alphaModFix/>
          </a:blip>
          <a:stretch>
            <a:fillRect/>
          </a:stretch>
        </p:blipFill>
        <p:spPr>
          <a:xfrm>
            <a:off x="563712" y="4293362"/>
            <a:ext cx="238125" cy="3714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Memory</a:t>
            </a:r>
          </a:p>
        </p:txBody>
      </p:sp>
      <p:sp>
        <p:nvSpPr>
          <p:cNvPr id="56" name="Shape 5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Memory is ‘the means by which we draw on our past experiences in order to use this information in the present.’ (Sternberg, 1999).</a:t>
            </a:r>
          </a:p>
          <a:p>
            <a:pPr lvl="0" rtl="0">
              <a:spcBef>
                <a:spcPts val="0"/>
              </a:spcBef>
              <a:buNone/>
            </a:pPr>
            <a:endParaRPr/>
          </a:p>
          <a:p>
            <a:pPr lvl="0">
              <a:spcBef>
                <a:spcPts val="0"/>
              </a:spcBef>
              <a:buNone/>
            </a:pPr>
            <a:r>
              <a:rPr lang="en-GB"/>
              <a:t>How many times have you used your memory since you woke up this morning?  What did you use it for?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Primacy &amp; recency effects</a:t>
            </a:r>
          </a:p>
        </p:txBody>
      </p:sp>
      <p:sp>
        <p:nvSpPr>
          <p:cNvPr id="62" name="Shape 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Murdoch (1962)</a:t>
            </a:r>
          </a:p>
          <a:p>
            <a:pPr lvl="0" rtl="0">
              <a:spcBef>
                <a:spcPts val="0"/>
              </a:spcBef>
              <a:buNone/>
            </a:pPr>
            <a:r>
              <a:rPr lang="en-GB"/>
              <a:t>Rundus (1971)</a:t>
            </a:r>
          </a:p>
          <a:p>
            <a:pPr lvl="0" rtl="0">
              <a:spcBef>
                <a:spcPts val="0"/>
              </a:spcBef>
              <a:buNone/>
            </a:pPr>
            <a:r>
              <a:rPr lang="en-GB"/>
              <a:t>Glanzer &amp; Cunitz (1966)</a:t>
            </a:r>
          </a:p>
          <a:p>
            <a:pPr lvl="0" rtl="0">
              <a:spcBef>
                <a:spcPts val="0"/>
              </a:spcBef>
              <a:buNone/>
            </a:pPr>
            <a:endParaRPr/>
          </a:p>
          <a:p>
            <a:pPr lvl="0">
              <a:spcBef>
                <a:spcPts val="0"/>
              </a:spcBef>
              <a:buNone/>
            </a:pPr>
            <a:r>
              <a:rPr lang="en-GB"/>
              <a:t>Taken together, the findings of these studies tell us about the basic structure of human memory.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Quick quiz...</a:t>
            </a:r>
          </a:p>
        </p:txBody>
      </p:sp>
      <p:sp>
        <p:nvSpPr>
          <p:cNvPr id="68" name="Shape 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a:t>All of these studies used the serial position technique:</a:t>
            </a:r>
          </a:p>
          <a:p>
            <a:pPr lvl="0" rtl="0">
              <a:spcBef>
                <a:spcPts val="0"/>
              </a:spcBef>
              <a:buNone/>
            </a:pPr>
            <a:endParaRPr/>
          </a:p>
          <a:p>
            <a:pPr marL="457200" lvl="0" indent="-228600" rtl="0">
              <a:spcBef>
                <a:spcPts val="0"/>
              </a:spcBef>
            </a:pPr>
            <a:r>
              <a:rPr lang="en-GB"/>
              <a:t>Murdoch (1962)</a:t>
            </a:r>
          </a:p>
          <a:p>
            <a:pPr marL="457200" lvl="0" indent="-228600" rtl="0">
              <a:spcBef>
                <a:spcPts val="0"/>
              </a:spcBef>
            </a:pPr>
            <a:r>
              <a:rPr lang="en-GB"/>
              <a:t>Rundus (1971)</a:t>
            </a:r>
          </a:p>
          <a:p>
            <a:pPr marL="457200" lvl="0" indent="-228600" rtl="0">
              <a:spcBef>
                <a:spcPts val="0"/>
              </a:spcBef>
            </a:pPr>
            <a:r>
              <a:rPr lang="en-GB"/>
              <a:t>Glanzer &amp; Cunitz (1966)</a:t>
            </a:r>
          </a:p>
          <a:p>
            <a:pPr lvl="0" rtl="0">
              <a:spcBef>
                <a:spcPts val="0"/>
              </a:spcBef>
              <a:buNone/>
            </a:pPr>
            <a:endParaRPr/>
          </a:p>
          <a:p>
            <a:pPr lvl="0">
              <a:spcBef>
                <a:spcPts val="0"/>
              </a:spcBef>
              <a:buNone/>
            </a:pPr>
            <a:r>
              <a:rPr lang="en-GB"/>
              <a:t>How did their (a) methods and (b) results differ?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Primacy &amp; recency effects</a:t>
            </a:r>
          </a:p>
        </p:txBody>
      </p:sp>
      <p:cxnSp>
        <p:nvCxnSpPr>
          <p:cNvPr id="74" name="Shape 74"/>
          <p:cNvCxnSpPr/>
          <p:nvPr/>
        </p:nvCxnSpPr>
        <p:spPr>
          <a:xfrm>
            <a:off x="1253935" y="1788146"/>
            <a:ext cx="0" cy="4232099"/>
          </a:xfrm>
          <a:prstGeom prst="straightConnector1">
            <a:avLst/>
          </a:prstGeom>
          <a:noFill/>
          <a:ln w="38100" cap="flat" cmpd="sng">
            <a:solidFill>
              <a:srgbClr val="4A86E8"/>
            </a:solidFill>
            <a:prstDash val="solid"/>
            <a:round/>
            <a:headEnd type="none" w="lg" len="lg"/>
            <a:tailEnd type="none" w="lg" len="lg"/>
          </a:ln>
        </p:spPr>
      </p:cxnSp>
      <p:cxnSp>
        <p:nvCxnSpPr>
          <p:cNvPr id="75" name="Shape 75"/>
          <p:cNvCxnSpPr/>
          <p:nvPr/>
        </p:nvCxnSpPr>
        <p:spPr>
          <a:xfrm>
            <a:off x="1253935" y="6020316"/>
            <a:ext cx="5940000" cy="0"/>
          </a:xfrm>
          <a:prstGeom prst="straightConnector1">
            <a:avLst/>
          </a:prstGeom>
          <a:noFill/>
          <a:ln w="38100" cap="flat" cmpd="sng">
            <a:solidFill>
              <a:srgbClr val="4A86E8"/>
            </a:solidFill>
            <a:prstDash val="solid"/>
            <a:round/>
            <a:headEnd type="none" w="lg" len="lg"/>
            <a:tailEnd type="none" w="lg" len="lg"/>
          </a:ln>
        </p:spPr>
      </p:cxnSp>
      <p:sp>
        <p:nvSpPr>
          <p:cNvPr id="76" name="Shape 76"/>
          <p:cNvSpPr/>
          <p:nvPr/>
        </p:nvSpPr>
        <p:spPr>
          <a:xfrm>
            <a:off x="1453664" y="2446326"/>
            <a:ext cx="5684655" cy="2463872"/>
          </a:xfrm>
          <a:custGeom>
            <a:avLst/>
            <a:gdLst/>
            <a:ahLst/>
            <a:cxnLst/>
            <a:rect l="0" t="0" r="0" b="0"/>
            <a:pathLst>
              <a:path w="252175" h="109299" extrusionOk="0">
                <a:moveTo>
                  <a:pt x="0" y="0"/>
                </a:moveTo>
                <a:lnTo>
                  <a:pt x="21432" y="60007"/>
                </a:lnTo>
                <a:lnTo>
                  <a:pt x="43577" y="82153"/>
                </a:lnTo>
                <a:lnTo>
                  <a:pt x="75724" y="106441"/>
                </a:lnTo>
                <a:lnTo>
                  <a:pt x="120730" y="109299"/>
                </a:lnTo>
                <a:lnTo>
                  <a:pt x="154305" y="108585"/>
                </a:lnTo>
                <a:lnTo>
                  <a:pt x="193596" y="102870"/>
                </a:lnTo>
                <a:lnTo>
                  <a:pt x="229315" y="78581"/>
                </a:lnTo>
                <a:lnTo>
                  <a:pt x="252175" y="38576"/>
                </a:lnTo>
              </a:path>
            </a:pathLst>
          </a:custGeom>
          <a:noFill/>
          <a:ln w="38100" cap="flat" cmpd="sng">
            <a:solidFill>
              <a:srgbClr val="FF0000"/>
            </a:solidFill>
            <a:prstDash val="solid"/>
            <a:round/>
            <a:headEnd type="none" w="lg" len="lg"/>
            <a:tailEnd type="none" w="lg" len="lg"/>
          </a:ln>
        </p:spPr>
      </p:sp>
      <p:sp>
        <p:nvSpPr>
          <p:cNvPr id="77" name="Shape 77"/>
          <p:cNvSpPr txBox="1"/>
          <p:nvPr/>
        </p:nvSpPr>
        <p:spPr>
          <a:xfrm>
            <a:off x="3418302" y="6118000"/>
            <a:ext cx="2247900" cy="322200"/>
          </a:xfrm>
          <a:prstGeom prst="rect">
            <a:avLst/>
          </a:prstGeom>
          <a:noFill/>
          <a:ln>
            <a:noFill/>
          </a:ln>
        </p:spPr>
        <p:txBody>
          <a:bodyPr lIns="91425" tIns="91425" rIns="91425" bIns="91425" anchor="t" anchorCtr="0">
            <a:noAutofit/>
          </a:bodyPr>
          <a:lstStyle/>
          <a:p>
            <a:pPr lvl="0" algn="l">
              <a:spcBef>
                <a:spcPts val="0"/>
              </a:spcBef>
              <a:buNone/>
            </a:pPr>
            <a:r>
              <a:rPr lang="en-GB">
                <a:solidFill>
                  <a:srgbClr val="FFF2CC"/>
                </a:solidFill>
              </a:rPr>
              <a:t>Position of word in list</a:t>
            </a:r>
          </a:p>
        </p:txBody>
      </p:sp>
      <p:sp>
        <p:nvSpPr>
          <p:cNvPr id="78" name="Shape 78"/>
          <p:cNvSpPr txBox="1"/>
          <p:nvPr/>
        </p:nvSpPr>
        <p:spPr>
          <a:xfrm rot="-5400000">
            <a:off x="-383975" y="3365698"/>
            <a:ext cx="2554200" cy="322200"/>
          </a:xfrm>
          <a:prstGeom prst="rect">
            <a:avLst/>
          </a:prstGeom>
          <a:noFill/>
          <a:ln>
            <a:noFill/>
          </a:ln>
        </p:spPr>
        <p:txBody>
          <a:bodyPr lIns="91425" tIns="91425" rIns="91425" bIns="91425" anchor="t" anchorCtr="0">
            <a:noAutofit/>
          </a:bodyPr>
          <a:lstStyle/>
          <a:p>
            <a:pPr lvl="0" algn="l">
              <a:spcBef>
                <a:spcPts val="0"/>
              </a:spcBef>
              <a:buNone/>
            </a:pPr>
            <a:r>
              <a:rPr lang="en-GB">
                <a:solidFill>
                  <a:srgbClr val="FFF2CC"/>
                </a:solidFill>
              </a:rPr>
              <a:t>% of people who recall word</a:t>
            </a:r>
          </a:p>
        </p:txBody>
      </p:sp>
      <p:cxnSp>
        <p:nvCxnSpPr>
          <p:cNvPr id="79" name="Shape 79"/>
          <p:cNvCxnSpPr/>
          <p:nvPr/>
        </p:nvCxnSpPr>
        <p:spPr>
          <a:xfrm>
            <a:off x="4745750" y="1750950"/>
            <a:ext cx="1214399" cy="0"/>
          </a:xfrm>
          <a:prstGeom prst="straightConnector1">
            <a:avLst/>
          </a:prstGeom>
          <a:noFill/>
          <a:ln w="38100" cap="flat" cmpd="sng">
            <a:solidFill>
              <a:srgbClr val="FF0000"/>
            </a:solidFill>
            <a:prstDash val="solid"/>
            <a:round/>
            <a:headEnd type="none" w="lg" len="lg"/>
            <a:tailEnd type="none" w="lg" len="lg"/>
          </a:ln>
        </p:spPr>
      </p:cxnSp>
      <p:sp>
        <p:nvSpPr>
          <p:cNvPr id="80" name="Shape 80"/>
          <p:cNvSpPr txBox="1"/>
          <p:nvPr/>
        </p:nvSpPr>
        <p:spPr>
          <a:xfrm>
            <a:off x="6091626" y="1560600"/>
            <a:ext cx="2454900" cy="12885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Murdoch (1962)</a:t>
            </a:r>
          </a:p>
          <a:p>
            <a:pPr lvl="0" algn="l" rtl="0">
              <a:spcBef>
                <a:spcPts val="0"/>
              </a:spcBef>
              <a:buNone/>
            </a:pPr>
            <a:endParaRPr>
              <a:solidFill>
                <a:srgbClr val="FFF2CC"/>
              </a:solidFill>
            </a:endParaRPr>
          </a:p>
          <a:p>
            <a:pPr lvl="0" algn="l">
              <a:spcBef>
                <a:spcPts val="0"/>
              </a:spcBef>
              <a:buNone/>
            </a:pPr>
            <a:endParaRPr>
              <a:solidFill>
                <a:srgbClr val="FFF2CC"/>
              </a:solidFill>
            </a:endParaRPr>
          </a:p>
        </p:txBody>
      </p:sp>
      <p:sp>
        <p:nvSpPr>
          <p:cNvPr id="81" name="Shape 81"/>
          <p:cNvSpPr txBox="1"/>
          <p:nvPr/>
        </p:nvSpPr>
        <p:spPr>
          <a:xfrm>
            <a:off x="1663018" y="2639562"/>
            <a:ext cx="1239900" cy="531600"/>
          </a:xfrm>
          <a:prstGeom prst="rect">
            <a:avLst/>
          </a:prstGeom>
          <a:noFill/>
          <a:ln>
            <a:noFill/>
          </a:ln>
        </p:spPr>
        <p:txBody>
          <a:bodyPr lIns="91425" tIns="91425" rIns="91425" bIns="91425" anchor="t" anchorCtr="0">
            <a:noAutofit/>
          </a:bodyPr>
          <a:lstStyle/>
          <a:p>
            <a:pPr lvl="0" algn="l">
              <a:spcBef>
                <a:spcPts val="0"/>
              </a:spcBef>
              <a:buNone/>
            </a:pPr>
            <a:r>
              <a:rPr lang="en-GB">
                <a:solidFill>
                  <a:srgbClr val="FFF2CC"/>
                </a:solidFill>
              </a:rPr>
              <a:t>Primacy Effect</a:t>
            </a:r>
          </a:p>
        </p:txBody>
      </p:sp>
      <p:sp>
        <p:nvSpPr>
          <p:cNvPr id="82" name="Shape 82"/>
          <p:cNvSpPr txBox="1"/>
          <p:nvPr/>
        </p:nvSpPr>
        <p:spPr>
          <a:xfrm>
            <a:off x="7138321" y="3163212"/>
            <a:ext cx="1239900" cy="5316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Recency Effect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rtl="0">
              <a:spcBef>
                <a:spcPts val="0"/>
              </a:spcBef>
              <a:buNone/>
            </a:pPr>
            <a:r>
              <a:rPr lang="en-GB"/>
              <a:t>Primacy &amp; recency effects</a:t>
            </a:r>
          </a:p>
        </p:txBody>
      </p:sp>
      <p:cxnSp>
        <p:nvCxnSpPr>
          <p:cNvPr id="88" name="Shape 88"/>
          <p:cNvCxnSpPr/>
          <p:nvPr/>
        </p:nvCxnSpPr>
        <p:spPr>
          <a:xfrm>
            <a:off x="1253935" y="1788146"/>
            <a:ext cx="0" cy="4232099"/>
          </a:xfrm>
          <a:prstGeom prst="straightConnector1">
            <a:avLst/>
          </a:prstGeom>
          <a:noFill/>
          <a:ln w="38100" cap="flat" cmpd="sng">
            <a:solidFill>
              <a:srgbClr val="4A86E8"/>
            </a:solidFill>
            <a:prstDash val="solid"/>
            <a:round/>
            <a:headEnd type="none" w="lg" len="lg"/>
            <a:tailEnd type="none" w="lg" len="lg"/>
          </a:ln>
        </p:spPr>
      </p:cxnSp>
      <p:cxnSp>
        <p:nvCxnSpPr>
          <p:cNvPr id="89" name="Shape 89"/>
          <p:cNvCxnSpPr/>
          <p:nvPr/>
        </p:nvCxnSpPr>
        <p:spPr>
          <a:xfrm>
            <a:off x="1253935" y="6020316"/>
            <a:ext cx="5940000" cy="0"/>
          </a:xfrm>
          <a:prstGeom prst="straightConnector1">
            <a:avLst/>
          </a:prstGeom>
          <a:noFill/>
          <a:ln w="38100" cap="flat" cmpd="sng">
            <a:solidFill>
              <a:srgbClr val="4A86E8"/>
            </a:solidFill>
            <a:prstDash val="solid"/>
            <a:round/>
            <a:headEnd type="none" w="lg" len="lg"/>
            <a:tailEnd type="none" w="lg" len="lg"/>
          </a:ln>
        </p:spPr>
      </p:cxnSp>
      <p:sp>
        <p:nvSpPr>
          <p:cNvPr id="90" name="Shape 90"/>
          <p:cNvSpPr/>
          <p:nvPr/>
        </p:nvSpPr>
        <p:spPr>
          <a:xfrm>
            <a:off x="1453664" y="2446326"/>
            <a:ext cx="5684655" cy="2463872"/>
          </a:xfrm>
          <a:custGeom>
            <a:avLst/>
            <a:gdLst/>
            <a:ahLst/>
            <a:cxnLst/>
            <a:rect l="0" t="0" r="0" b="0"/>
            <a:pathLst>
              <a:path w="252175" h="109299" extrusionOk="0">
                <a:moveTo>
                  <a:pt x="0" y="0"/>
                </a:moveTo>
                <a:lnTo>
                  <a:pt x="21432" y="60007"/>
                </a:lnTo>
                <a:lnTo>
                  <a:pt x="43577" y="82153"/>
                </a:lnTo>
                <a:lnTo>
                  <a:pt x="75724" y="106441"/>
                </a:lnTo>
                <a:lnTo>
                  <a:pt x="120730" y="109299"/>
                </a:lnTo>
                <a:lnTo>
                  <a:pt x="154305" y="108585"/>
                </a:lnTo>
                <a:lnTo>
                  <a:pt x="193596" y="102870"/>
                </a:lnTo>
                <a:lnTo>
                  <a:pt x="229315" y="78581"/>
                </a:lnTo>
                <a:lnTo>
                  <a:pt x="252175" y="38576"/>
                </a:lnTo>
              </a:path>
            </a:pathLst>
          </a:custGeom>
          <a:noFill/>
          <a:ln w="38100" cap="flat" cmpd="sng">
            <a:solidFill>
              <a:srgbClr val="FF0000"/>
            </a:solidFill>
            <a:prstDash val="solid"/>
            <a:round/>
            <a:headEnd type="none" w="lg" len="lg"/>
            <a:tailEnd type="none" w="lg" len="lg"/>
          </a:ln>
        </p:spPr>
      </p:sp>
      <p:sp>
        <p:nvSpPr>
          <p:cNvPr id="91" name="Shape 91"/>
          <p:cNvSpPr/>
          <p:nvPr/>
        </p:nvSpPr>
        <p:spPr>
          <a:xfrm>
            <a:off x="1663018" y="3122675"/>
            <a:ext cx="5475302" cy="1996882"/>
          </a:xfrm>
          <a:custGeom>
            <a:avLst/>
            <a:gdLst/>
            <a:ahLst/>
            <a:cxnLst/>
            <a:rect l="0" t="0" r="0" b="0"/>
            <a:pathLst>
              <a:path w="242888" h="88583" extrusionOk="0">
                <a:moveTo>
                  <a:pt x="0" y="82868"/>
                </a:moveTo>
                <a:lnTo>
                  <a:pt x="39291" y="86440"/>
                </a:lnTo>
                <a:lnTo>
                  <a:pt x="92869" y="85725"/>
                </a:lnTo>
                <a:lnTo>
                  <a:pt x="133588" y="88583"/>
                </a:lnTo>
                <a:lnTo>
                  <a:pt x="185738" y="79296"/>
                </a:lnTo>
                <a:lnTo>
                  <a:pt x="217170" y="55722"/>
                </a:lnTo>
                <a:lnTo>
                  <a:pt x="238602" y="8573"/>
                </a:lnTo>
                <a:lnTo>
                  <a:pt x="242888" y="0"/>
                </a:lnTo>
              </a:path>
            </a:pathLst>
          </a:custGeom>
          <a:noFill/>
          <a:ln w="38100" cap="flat" cmpd="sng">
            <a:solidFill>
              <a:srgbClr val="FFFF00"/>
            </a:solidFill>
            <a:prstDash val="dash"/>
            <a:round/>
            <a:headEnd type="none" w="lg" len="lg"/>
            <a:tailEnd type="none" w="lg" len="lg"/>
          </a:ln>
        </p:spPr>
      </p:sp>
      <p:sp>
        <p:nvSpPr>
          <p:cNvPr id="92" name="Shape 92"/>
          <p:cNvSpPr/>
          <p:nvPr/>
        </p:nvSpPr>
        <p:spPr>
          <a:xfrm>
            <a:off x="1453664" y="2639562"/>
            <a:ext cx="5732963" cy="2479990"/>
          </a:xfrm>
          <a:custGeom>
            <a:avLst/>
            <a:gdLst/>
            <a:ahLst/>
            <a:cxnLst/>
            <a:rect l="0" t="0" r="0" b="0"/>
            <a:pathLst>
              <a:path w="254318" h="110014" extrusionOk="0">
                <a:moveTo>
                  <a:pt x="0" y="0"/>
                </a:moveTo>
                <a:lnTo>
                  <a:pt x="27147" y="48578"/>
                </a:lnTo>
                <a:lnTo>
                  <a:pt x="50721" y="87868"/>
                </a:lnTo>
                <a:lnTo>
                  <a:pt x="94298" y="97155"/>
                </a:lnTo>
                <a:lnTo>
                  <a:pt x="150734" y="95726"/>
                </a:lnTo>
                <a:lnTo>
                  <a:pt x="190024" y="101441"/>
                </a:lnTo>
                <a:lnTo>
                  <a:pt x="234315" y="110014"/>
                </a:lnTo>
                <a:lnTo>
                  <a:pt x="254318" y="109299"/>
                </a:lnTo>
              </a:path>
            </a:pathLst>
          </a:custGeom>
          <a:noFill/>
          <a:ln w="38100" cap="flat" cmpd="sng">
            <a:solidFill>
              <a:srgbClr val="00FF00"/>
            </a:solidFill>
            <a:prstDash val="dot"/>
            <a:round/>
            <a:headEnd type="none" w="lg" len="lg"/>
            <a:tailEnd type="none" w="lg" len="lg"/>
          </a:ln>
        </p:spPr>
      </p:sp>
      <p:sp>
        <p:nvSpPr>
          <p:cNvPr id="93" name="Shape 93"/>
          <p:cNvSpPr txBox="1"/>
          <p:nvPr/>
        </p:nvSpPr>
        <p:spPr>
          <a:xfrm>
            <a:off x="3418302" y="6118000"/>
            <a:ext cx="2247900"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Position of word in list</a:t>
            </a:r>
          </a:p>
        </p:txBody>
      </p:sp>
      <p:sp>
        <p:nvSpPr>
          <p:cNvPr id="94" name="Shape 94"/>
          <p:cNvSpPr txBox="1"/>
          <p:nvPr/>
        </p:nvSpPr>
        <p:spPr>
          <a:xfrm rot="-5400000">
            <a:off x="-383975" y="3365698"/>
            <a:ext cx="2554200" cy="3222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 of people who recall word</a:t>
            </a:r>
          </a:p>
        </p:txBody>
      </p:sp>
      <p:cxnSp>
        <p:nvCxnSpPr>
          <p:cNvPr id="95" name="Shape 95"/>
          <p:cNvCxnSpPr/>
          <p:nvPr/>
        </p:nvCxnSpPr>
        <p:spPr>
          <a:xfrm>
            <a:off x="4745750" y="1750950"/>
            <a:ext cx="1214399" cy="0"/>
          </a:xfrm>
          <a:prstGeom prst="straightConnector1">
            <a:avLst/>
          </a:prstGeom>
          <a:noFill/>
          <a:ln w="38100" cap="flat" cmpd="sng">
            <a:solidFill>
              <a:srgbClr val="FF0000"/>
            </a:solidFill>
            <a:prstDash val="solid"/>
            <a:round/>
            <a:headEnd type="none" w="lg" len="lg"/>
            <a:tailEnd type="none" w="lg" len="lg"/>
          </a:ln>
        </p:spPr>
      </p:cxnSp>
      <p:cxnSp>
        <p:nvCxnSpPr>
          <p:cNvPr id="96" name="Shape 96"/>
          <p:cNvCxnSpPr/>
          <p:nvPr/>
        </p:nvCxnSpPr>
        <p:spPr>
          <a:xfrm>
            <a:off x="4805458" y="2204305"/>
            <a:ext cx="1095000" cy="0"/>
          </a:xfrm>
          <a:prstGeom prst="straightConnector1">
            <a:avLst/>
          </a:prstGeom>
          <a:noFill/>
          <a:ln w="38100" cap="flat" cmpd="sng">
            <a:solidFill>
              <a:srgbClr val="FFFF00"/>
            </a:solidFill>
            <a:prstDash val="dash"/>
            <a:round/>
            <a:headEnd type="none" w="lg" len="lg"/>
            <a:tailEnd type="none" w="lg" len="lg"/>
          </a:ln>
        </p:spPr>
      </p:cxnSp>
      <p:cxnSp>
        <p:nvCxnSpPr>
          <p:cNvPr id="97" name="Shape 97"/>
          <p:cNvCxnSpPr/>
          <p:nvPr/>
        </p:nvCxnSpPr>
        <p:spPr>
          <a:xfrm>
            <a:off x="4805458" y="2600311"/>
            <a:ext cx="1095000" cy="0"/>
          </a:xfrm>
          <a:prstGeom prst="straightConnector1">
            <a:avLst/>
          </a:prstGeom>
          <a:noFill/>
          <a:ln w="38100" cap="flat" cmpd="sng">
            <a:solidFill>
              <a:srgbClr val="00FF00"/>
            </a:solidFill>
            <a:prstDash val="dot"/>
            <a:round/>
            <a:headEnd type="none" w="lg" len="lg"/>
            <a:tailEnd type="none" w="lg" len="lg"/>
          </a:ln>
        </p:spPr>
      </p:cxnSp>
      <p:sp>
        <p:nvSpPr>
          <p:cNvPr id="98" name="Shape 98"/>
          <p:cNvSpPr txBox="1"/>
          <p:nvPr/>
        </p:nvSpPr>
        <p:spPr>
          <a:xfrm>
            <a:off x="6091626" y="1560600"/>
            <a:ext cx="2454900" cy="12885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Murdoch (1962)</a:t>
            </a:r>
          </a:p>
          <a:p>
            <a:pPr lvl="0" algn="l" rtl="0">
              <a:spcBef>
                <a:spcPts val="0"/>
              </a:spcBef>
              <a:buNone/>
            </a:pPr>
            <a:endParaRPr>
              <a:solidFill>
                <a:srgbClr val="FFF2CC"/>
              </a:solidFill>
            </a:endParaRPr>
          </a:p>
          <a:p>
            <a:pPr lvl="0" algn="l" rtl="0">
              <a:spcBef>
                <a:spcPts val="0"/>
              </a:spcBef>
              <a:buNone/>
            </a:pPr>
            <a:r>
              <a:rPr lang="en-GB">
                <a:solidFill>
                  <a:srgbClr val="FFF2CC"/>
                </a:solidFill>
              </a:rPr>
              <a:t>Rundus (1971)</a:t>
            </a:r>
          </a:p>
          <a:p>
            <a:pPr lvl="0" algn="l" rtl="0">
              <a:spcBef>
                <a:spcPts val="0"/>
              </a:spcBef>
              <a:buNone/>
            </a:pPr>
            <a:endParaRPr>
              <a:solidFill>
                <a:srgbClr val="FFF2CC"/>
              </a:solidFill>
            </a:endParaRPr>
          </a:p>
          <a:p>
            <a:pPr lvl="0" algn="l" rtl="0">
              <a:spcBef>
                <a:spcPts val="0"/>
              </a:spcBef>
              <a:buNone/>
            </a:pPr>
            <a:r>
              <a:rPr lang="en-GB">
                <a:solidFill>
                  <a:srgbClr val="FFF2CC"/>
                </a:solidFill>
              </a:rPr>
              <a:t>Glanzer &amp; Cunitz (1966)</a:t>
            </a:r>
          </a:p>
        </p:txBody>
      </p:sp>
      <p:sp>
        <p:nvSpPr>
          <p:cNvPr id="99" name="Shape 99"/>
          <p:cNvSpPr txBox="1"/>
          <p:nvPr/>
        </p:nvSpPr>
        <p:spPr>
          <a:xfrm>
            <a:off x="1663018" y="2639562"/>
            <a:ext cx="1239900" cy="5316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Primacy Effect</a:t>
            </a:r>
          </a:p>
        </p:txBody>
      </p:sp>
      <p:sp>
        <p:nvSpPr>
          <p:cNvPr id="100" name="Shape 100"/>
          <p:cNvSpPr txBox="1"/>
          <p:nvPr/>
        </p:nvSpPr>
        <p:spPr>
          <a:xfrm>
            <a:off x="7138321" y="3163212"/>
            <a:ext cx="1239900" cy="531600"/>
          </a:xfrm>
          <a:prstGeom prst="rect">
            <a:avLst/>
          </a:prstGeom>
          <a:noFill/>
          <a:ln>
            <a:noFill/>
          </a:ln>
        </p:spPr>
        <p:txBody>
          <a:bodyPr lIns="91425" tIns="91425" rIns="91425" bIns="91425" anchor="t" anchorCtr="0">
            <a:noAutofit/>
          </a:bodyPr>
          <a:lstStyle/>
          <a:p>
            <a:pPr lvl="0" algn="l" rtl="0">
              <a:spcBef>
                <a:spcPts val="0"/>
              </a:spcBef>
              <a:buNone/>
            </a:pPr>
            <a:r>
              <a:rPr lang="en-GB">
                <a:solidFill>
                  <a:srgbClr val="FFF2CC"/>
                </a:solidFill>
              </a:rPr>
              <a:t>Recency Effect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143300"/>
          </a:xfrm>
          <a:prstGeom prst="rect">
            <a:avLst/>
          </a:prstGeom>
        </p:spPr>
        <p:txBody>
          <a:bodyPr lIns="91425" tIns="91425" rIns="91425" bIns="91425" anchor="b" anchorCtr="0">
            <a:noAutofit/>
          </a:bodyPr>
          <a:lstStyle/>
          <a:p>
            <a:pPr lvl="0">
              <a:spcBef>
                <a:spcPts val="0"/>
              </a:spcBef>
              <a:buNone/>
            </a:pPr>
            <a:r>
              <a:rPr lang="en-GB"/>
              <a:t>Primacy &amp; recency effects</a:t>
            </a:r>
          </a:p>
        </p:txBody>
      </p:sp>
      <p:sp>
        <p:nvSpPr>
          <p:cNvPr id="106" name="Shape 10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r>
              <a:rPr lang="en-GB" sz="2800" b="1"/>
              <a:t>Murdoch (1962)</a:t>
            </a:r>
            <a:r>
              <a:rPr lang="en-GB" sz="2800"/>
              <a:t> found that recall was better for items at the start (primacy effect) and end (recency effect) of a list. Why might this be?</a:t>
            </a:r>
          </a:p>
          <a:p>
            <a:pPr lvl="0" rtl="0">
              <a:spcBef>
                <a:spcPts val="0"/>
              </a:spcBef>
              <a:buNone/>
            </a:pPr>
            <a:r>
              <a:rPr lang="en-GB" sz="2800" b="1"/>
              <a:t>Rundus (1971) </a:t>
            </a:r>
            <a:r>
              <a:rPr lang="en-GB" sz="2800"/>
              <a:t>found that when you speed up the rate of presentation, the primacy effect disappears but not the recency effect.  Why might this be?</a:t>
            </a:r>
          </a:p>
          <a:p>
            <a:pPr lvl="0">
              <a:spcBef>
                <a:spcPts val="0"/>
              </a:spcBef>
              <a:buNone/>
            </a:pPr>
            <a:r>
              <a:rPr lang="en-GB" sz="2800" b="1"/>
              <a:t>Glanzer and Cunitz (1966) </a:t>
            </a:r>
            <a:r>
              <a:rPr lang="en-GB" sz="2800"/>
              <a:t>found that when you give a mental task before recall, the recency effect disappears but not the primacy effect.  Why might this be?</a:t>
            </a:r>
          </a:p>
        </p:txBody>
      </p:sp>
    </p:spTree>
  </p:cSld>
  <p:clrMapOvr>
    <a:masterClrMapping/>
  </p:clrMapOvr>
</p:sld>
</file>

<file path=ppt/theme/theme1.xml><?xml version="1.0" encoding="utf-8"?>
<a:theme xmlns:a="http://schemas.openxmlformats.org/drawingml/2006/main" name="dark-gradient">
  <a:themeElements>
    <a:clrScheme name="Custom 346">
      <a:dk1>
        <a:srgbClr val="000000"/>
      </a:dk1>
      <a:lt1>
        <a:srgbClr val="FFFFFF"/>
      </a:lt1>
      <a:dk2>
        <a:srgbClr val="4C4C4C"/>
      </a:dk2>
      <a:lt2>
        <a:srgbClr val="CCCCCC"/>
      </a:lt2>
      <a:accent1>
        <a:srgbClr val="89B4B8"/>
      </a:accent1>
      <a:accent2>
        <a:srgbClr val="AFA6CA"/>
      </a:accent2>
      <a:accent3>
        <a:srgbClr val="A5B492"/>
      </a:accent3>
      <a:accent4>
        <a:srgbClr val="E8CD6D"/>
      </a:accent4>
      <a:accent5>
        <a:srgbClr val="F4A447"/>
      </a:accent5>
      <a:accent6>
        <a:srgbClr val="D09D94"/>
      </a:accent6>
      <a:hlink>
        <a:srgbClr val="5EA7AA"/>
      </a:hlink>
      <a:folHlink>
        <a:srgbClr val="A295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On-screen Show (4:3)</PresentationFormat>
  <Paragraphs>102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dark-gradient</vt:lpstr>
      <vt:lpstr>Cognitive Psychology</vt:lpstr>
      <vt:lpstr>Memory</vt:lpstr>
      <vt:lpstr>What we need to learn...</vt:lpstr>
      <vt:lpstr>Memory</vt:lpstr>
      <vt:lpstr>Primacy &amp; recency effects</vt:lpstr>
      <vt:lpstr>Quick quiz...</vt:lpstr>
      <vt:lpstr>Primacy &amp; recency effects</vt:lpstr>
      <vt:lpstr>Primacy &amp; recency effects</vt:lpstr>
      <vt:lpstr>Primacy &amp; recency effects</vt:lpstr>
      <vt:lpstr>Commenting on findings</vt:lpstr>
      <vt:lpstr>Commenting - success criteria</vt:lpstr>
      <vt:lpstr>Distinctiveness effect (LTM)</vt:lpstr>
      <vt:lpstr>Level of processing effect (LTM)</vt:lpstr>
      <vt:lpstr>What do you see?  What do you think?  What do you wonder?</vt:lpstr>
      <vt:lpstr>Amnesia patients</vt:lpstr>
      <vt:lpstr>Deep Reading</vt:lpstr>
      <vt:lpstr>Slide 17</vt:lpstr>
      <vt:lpstr>Amnesia Patients</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Psychology</dc:title>
  <dc:creator>Aidan Sammons</dc:creator>
  <cp:lastModifiedBy>Aidan Sammons</cp:lastModifiedBy>
  <cp:revision>1</cp:revision>
  <dcterms:modified xsi:type="dcterms:W3CDTF">2017-06-12T20:38:04Z</dcterms:modified>
</cp:coreProperties>
</file>