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1AA43D5B-618E-46F9-9CF6-981B2CDFD00D}">
  <a:tblStyle styleId="{1AA43D5B-618E-46F9-9CF6-981B2CDFD00D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6381328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Eyewitness Testimony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1. Post-event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What we need to learn...</a:t>
            </a:r>
          </a:p>
        </p:txBody>
      </p:sp>
      <p:graphicFrame>
        <p:nvGraphicFramePr>
          <p:cNvPr id="61" name="Shape 61"/>
          <p:cNvGraphicFramePr/>
          <p:nvPr/>
        </p:nvGraphicFramePr>
        <p:xfrm>
          <a:off x="411900" y="1889066"/>
          <a:ext cx="8279400" cy="4099960"/>
        </p:xfrm>
        <a:graphic>
          <a:graphicData uri="http://schemas.openxmlformats.org/drawingml/2006/table">
            <a:tbl>
              <a:tblPr>
                <a:noFill/>
                <a:tableStyleId>{1AA43D5B-618E-46F9-9CF6-981B2CDFD00D}</a:tableStyleId>
              </a:tblPr>
              <a:tblGrid>
                <a:gridCol w="789275"/>
                <a:gridCol w="5391475"/>
                <a:gridCol w="2098650"/>
              </a:tblGrid>
              <a:tr h="1073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</a:rPr>
                        <a:t>Describe </a:t>
                      </a:r>
                      <a:r>
                        <a:rPr lang="en-GB" sz="1600">
                          <a:solidFill>
                            <a:srgbClr val="FFFFFF"/>
                          </a:solidFill>
                        </a:rPr>
                        <a:t>factors that affect eyewitness testimony including post-event information.  </a:t>
                      </a:r>
                      <a:r>
                        <a:rPr lang="en-GB" sz="1600" b="1">
                          <a:solidFill>
                            <a:srgbClr val="FFFFFF"/>
                          </a:solidFill>
                        </a:rPr>
                        <a:t>Describe</a:t>
                      </a:r>
                      <a:r>
                        <a:rPr lang="en-GB" sz="1600">
                          <a:solidFill>
                            <a:srgbClr val="FFFFFF"/>
                          </a:solidFill>
                        </a:rPr>
                        <a:t> Bartlett’s (1932) theory of reconstructive memory.  </a:t>
                      </a:r>
                      <a:r>
                        <a:rPr lang="en-GB" sz="1600" b="1">
                          <a:solidFill>
                            <a:srgbClr val="FFFFFF"/>
                          </a:solidFill>
                        </a:rPr>
                        <a:t>Describe</a:t>
                      </a:r>
                      <a:r>
                        <a:rPr lang="en-GB" sz="1600">
                          <a:solidFill>
                            <a:srgbClr val="FFFFFF"/>
                          </a:solidFill>
                        </a:rPr>
                        <a:t> research studies of EWT including Loftus and Palmer (1974) NB. This is a </a:t>
                      </a:r>
                      <a:r>
                        <a:rPr lang="en-GB" sz="1600" i="1">
                          <a:solidFill>
                            <a:srgbClr val="FFFFFF"/>
                          </a:solidFill>
                        </a:rPr>
                        <a:t>classic study</a:t>
                      </a:r>
                      <a:r>
                        <a:rPr lang="en-GB" sz="1600">
                          <a:solidFill>
                            <a:srgbClr val="FFFFFF"/>
                          </a:solidFill>
                        </a:rPr>
                        <a:t>.</a:t>
                      </a:r>
                    </a:p>
                  </a:txBody>
                  <a:tcPr marL="91425" marR="91425" marT="121900" marB="121900"/>
                </a:tc>
                <a:tc rowSpan="3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Learning habits: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Skills: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121900" marB="121900"/>
                </a:tc>
              </a:tr>
              <a:tr h="85535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600">
                          <a:solidFill>
                            <a:srgbClr val="FFFFFF"/>
                          </a:solidFill>
                        </a:rPr>
                        <a:t>AND </a:t>
                      </a:r>
                      <a:r>
                        <a:rPr lang="en-GB" sz="1600" b="1">
                          <a:solidFill>
                            <a:srgbClr val="FFFFFF"/>
                          </a:solidFill>
                        </a:rPr>
                        <a:t>explain</a:t>
                      </a:r>
                      <a:r>
                        <a:rPr lang="en-GB" sz="1600">
                          <a:solidFill>
                            <a:srgbClr val="FFFFFF"/>
                          </a:solidFill>
                        </a:rPr>
                        <a:t> how post-event information affects the reliability of EWT. </a:t>
                      </a:r>
                      <a:r>
                        <a:rPr lang="en-GB" sz="1600" b="1">
                          <a:solidFill>
                            <a:srgbClr val="FFFFFF"/>
                          </a:solidFill>
                        </a:rPr>
                        <a:t>Analyse</a:t>
                      </a:r>
                      <a:r>
                        <a:rPr lang="en-GB" sz="1600">
                          <a:solidFill>
                            <a:srgbClr val="FFFFFF"/>
                          </a:solidFill>
                        </a:rPr>
                        <a:t> examples of witness situations and </a:t>
                      </a:r>
                      <a:r>
                        <a:rPr lang="en-GB" sz="1600" b="1">
                          <a:solidFill>
                            <a:srgbClr val="FFFFFF"/>
                          </a:solidFill>
                        </a:rPr>
                        <a:t>compare</a:t>
                      </a:r>
                      <a:r>
                        <a:rPr lang="en-GB" sz="1600">
                          <a:solidFill>
                            <a:srgbClr val="FFFFFF"/>
                          </a:solidFill>
                        </a:rPr>
                        <a:t> situations where testimony may become more or less reliable.</a:t>
                      </a:r>
                    </a:p>
                  </a:txBody>
                  <a:tcPr marL="91425" marR="91425" marT="121900" marB="1219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78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lt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6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AND </a:t>
                      </a:r>
                      <a:r>
                        <a:rPr lang="en-GB" sz="1600" b="1">
                          <a:solidFill>
                            <a:schemeClr val="dk1"/>
                          </a:solidFill>
                        </a:rPr>
                        <a:t>predict </a:t>
                      </a: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when witnesses will give unreliable testimony.  </a:t>
                      </a:r>
                      <a:r>
                        <a:rPr lang="en-GB" sz="1600" b="1">
                          <a:solidFill>
                            <a:schemeClr val="dk1"/>
                          </a:solidFill>
                        </a:rPr>
                        <a:t>Evaluate</a:t>
                      </a: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 claims made about the unreliability of EWT using evidence from studies and other considerations..</a:t>
                      </a:r>
                    </a:p>
                  </a:txBody>
                  <a:tcPr marL="91425" marR="91425" marT="121900" marB="1219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2" name="Shape 62" descr="MultSymbol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712" y="2144850"/>
            <a:ext cx="23812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 descr="RelSymbol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3712" y="3496012"/>
            <a:ext cx="23812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 descr="ExAbsSymbol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3712" y="4847162"/>
            <a:ext cx="238125" cy="37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Eyewitness testimony and post-event information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300"/>
              <a:t>Memory is a reconstructive process.  Information given to witnesses after the event can the accuracy of witness memory because:</a:t>
            </a:r>
          </a:p>
          <a:p>
            <a:pPr lvl="0">
              <a:spcBef>
                <a:spcPts val="0"/>
              </a:spcBef>
              <a:buNone/>
            </a:pPr>
            <a:r>
              <a:rPr lang="en-GB" sz="2300"/>
              <a:t>(1) it can trigger the wrong schemas (schema driven errors);</a:t>
            </a:r>
          </a:p>
          <a:p>
            <a:pPr lvl="0">
              <a:spcBef>
                <a:spcPts val="0"/>
              </a:spcBef>
              <a:buNone/>
            </a:pPr>
            <a:r>
              <a:rPr lang="en-GB" sz="2300"/>
              <a:t>(2) people find it difficult to distinguish between things they encoded at the time and things they encoded later (source monitoring errors).</a:t>
            </a:r>
          </a:p>
          <a:p>
            <a:pPr lvl="0">
              <a:spcBef>
                <a:spcPts val="0"/>
              </a:spcBef>
              <a:buNone/>
            </a:pPr>
            <a:endParaRPr sz="2300"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Analysis task: an EWT incident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GB" dirty="0"/>
              <a:t>You identify specific features of the scenario that could affect the reliability of EWT and state whether EWT will be more accurate or less accurate as a result.</a:t>
            </a:r>
          </a:p>
          <a:p>
            <a:r>
              <a:rPr lang="en-GB" dirty="0"/>
              <a:t>You use psychological theory and/or concepts to explain WHY the accuracy of the EWT will be affected.</a:t>
            </a:r>
          </a:p>
          <a:p>
            <a:r>
              <a:rPr lang="en-GB" dirty="0"/>
              <a:t>You JUSTIFY your analysis with REASONS and EVIDENCE.  </a:t>
            </a:r>
          </a:p>
          <a:p>
            <a:r>
              <a:rPr lang="en-GB" dirty="0"/>
              <a:t>You consider different POINTS OF VIEW.</a:t>
            </a:r>
          </a:p>
          <a:p>
            <a:r>
              <a:rPr lang="en-GB" dirty="0"/>
              <a:t>You make a JUDGEMENT overall about how likely it is that the witnesses will be accurate.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Eyewitness testimony and post-event information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300"/>
              <a:t>Main claim:</a:t>
            </a:r>
          </a:p>
          <a:p>
            <a:pPr lvl="0">
              <a:spcBef>
                <a:spcPts val="0"/>
              </a:spcBef>
              <a:buNone/>
            </a:pPr>
            <a:r>
              <a:rPr lang="en-GB" sz="2300"/>
              <a:t>(Mis)leading post-event information increases the number of errors witnesses make, and their errors persist over time.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Evaluate the effect on post-event information on eyewitness testimony.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-GB" dirty="0"/>
          </a:p>
          <a:p>
            <a:pPr lvl="0">
              <a:spcBef>
                <a:spcPts val="0"/>
              </a:spcBef>
              <a:buNone/>
            </a:pPr>
            <a:r>
              <a:rPr lang="en-GB" sz="2100" dirty="0" smtClean="0"/>
              <a:t>Remember: you must show your knowledge and understanding of the topic </a:t>
            </a:r>
            <a:r>
              <a:rPr lang="en-GB" sz="2100" i="1" dirty="0" smtClean="0"/>
              <a:t>through</a:t>
            </a:r>
            <a:r>
              <a:rPr lang="en-GB" sz="2100" dirty="0" smtClean="0"/>
              <a:t> your evaluation, not separately from it.</a:t>
            </a:r>
            <a:endParaRPr lang="en-GB" sz="2100" dirty="0"/>
          </a:p>
          <a:p>
            <a:pPr marL="457200" lvl="0" indent="-361950">
              <a:spcBef>
                <a:spcPts val="0"/>
              </a:spcBef>
              <a:buSzPct val="100000"/>
            </a:pPr>
            <a:r>
              <a:rPr lang="en-GB" sz="2100" dirty="0" smtClean="0"/>
              <a:t>Plan</a:t>
            </a:r>
            <a:r>
              <a:rPr lang="en-GB" sz="2100" dirty="0" smtClean="0"/>
              <a:t> </a:t>
            </a:r>
            <a:r>
              <a:rPr lang="en-GB" sz="2100" dirty="0"/>
              <a:t>how you will develop your argument through the essay (</a:t>
            </a:r>
            <a:r>
              <a:rPr lang="en-GB" sz="2100" dirty="0" smtClean="0"/>
              <a:t>Claims - </a:t>
            </a:r>
            <a:r>
              <a:rPr lang="en-GB" sz="2100" dirty="0"/>
              <a:t>Reasons - Evidence).</a:t>
            </a:r>
          </a:p>
          <a:p>
            <a:pPr marL="457200" lvl="0" indent="-361950">
              <a:spcBef>
                <a:spcPts val="0"/>
              </a:spcBef>
              <a:buSzPct val="100000"/>
            </a:pPr>
            <a:r>
              <a:rPr lang="en-GB" sz="2100" dirty="0" smtClean="0"/>
              <a:t>Plan</a:t>
            </a:r>
            <a:r>
              <a:rPr lang="en-GB" sz="2100" dirty="0" smtClean="0"/>
              <a:t> </a:t>
            </a:r>
            <a:r>
              <a:rPr lang="en-GB" sz="2100" dirty="0"/>
              <a:t>how you will include alternative points of view/counterclaims.</a:t>
            </a:r>
          </a:p>
          <a:p>
            <a:pPr marL="457200" lvl="0" indent="-361950">
              <a:spcBef>
                <a:spcPts val="0"/>
              </a:spcBef>
              <a:buSzPct val="100000"/>
            </a:pPr>
            <a:r>
              <a:rPr lang="en-GB" sz="2100" dirty="0" smtClean="0"/>
              <a:t>Plan</a:t>
            </a:r>
            <a:r>
              <a:rPr lang="en-GB" sz="2100" dirty="0" smtClean="0"/>
              <a:t> </a:t>
            </a:r>
            <a:r>
              <a:rPr lang="en-GB" sz="2100" dirty="0"/>
              <a:t>how you will reach a conclusion in your response to the question.  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361</Words>
  <Application>Microsoft Office PowerPoint</Application>
  <PresentationFormat>On-screen Show (4:3)</PresentationFormat>
  <Paragraphs>31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simple-dark-2</vt:lpstr>
      <vt:lpstr>Eyewitness Testimony</vt:lpstr>
      <vt:lpstr>What we need to learn...</vt:lpstr>
      <vt:lpstr>Eyewitness testimony and post-event information</vt:lpstr>
      <vt:lpstr>Analysis task: an EWT incident</vt:lpstr>
      <vt:lpstr>Eyewitness testimony and post-event information</vt:lpstr>
      <vt:lpstr>Evaluate the effect on post-event information on eyewitness testimony.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Eyewitness Testimony</dc:title>
  <dc:creator>Aidan Sammons</dc:creator>
  <cp:lastModifiedBy>Aidan Sammons</cp:lastModifiedBy>
  <cp:revision>2</cp:revision>
  <dcterms:modified xsi:type="dcterms:W3CDTF">2017-06-25T20:53:47Z</dcterms:modified>
</cp:coreProperties>
</file>