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12"/>
  </p:notesMasterIdLst>
  <p:sldIdLst>
    <p:sldId id="256" r:id="rId3"/>
    <p:sldId id="257" r:id="rId4"/>
    <p:sldId id="258" r:id="rId5"/>
    <p:sldId id="259" r:id="rId6"/>
    <p:sldId id="260" r:id="rId7"/>
    <p:sldId id="261" r:id="rId8"/>
    <p:sldId id="262" r:id="rId9"/>
    <p:sldId id="263" r:id="rId10"/>
    <p:sldId id="265"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4036FEB5-11A1-40A7-8BE3-22B5027E481D}">
  <a:tblStyle styleId="{4036FEB5-11A1-40A7-8BE3-22B5027E481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599" cy="27368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599" cy="10568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599" cy="2618099"/>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599"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lvl="0" algn="ctr" rtl="0">
              <a:spcBef>
                <a:spcPts val="0"/>
              </a:spcBef>
              <a:buClr>
                <a:schemeClr val="lt2"/>
              </a:buClr>
              <a:buNone/>
              <a:defRPr>
                <a:solidFill>
                  <a:schemeClr val="lt2"/>
                </a:solidFill>
              </a:defRPr>
            </a:lvl1pPr>
            <a:lvl2pPr lvl="1" algn="ctr" rtl="0">
              <a:spcBef>
                <a:spcPts val="0"/>
              </a:spcBef>
              <a:buClr>
                <a:schemeClr val="lt2"/>
              </a:buClr>
              <a:buSzPct val="100000"/>
              <a:buNone/>
              <a:defRPr sz="3000">
                <a:solidFill>
                  <a:schemeClr val="lt2"/>
                </a:solidFill>
              </a:defRPr>
            </a:lvl2pPr>
            <a:lvl3pPr lvl="2" algn="ctr" rtl="0">
              <a:spcBef>
                <a:spcPts val="0"/>
              </a:spcBef>
              <a:buClr>
                <a:schemeClr val="lt2"/>
              </a:buClr>
              <a:buSzPct val="100000"/>
              <a:buNone/>
              <a:defRPr sz="3000">
                <a:solidFill>
                  <a:schemeClr val="lt2"/>
                </a:solidFill>
              </a:defRPr>
            </a:lvl3pPr>
            <a:lvl4pPr lvl="3" algn="ctr" rtl="0">
              <a:spcBef>
                <a:spcPts val="0"/>
              </a:spcBef>
              <a:buClr>
                <a:schemeClr val="lt2"/>
              </a:buClr>
              <a:buSzPct val="100000"/>
              <a:buNone/>
              <a:defRPr sz="3000">
                <a:solidFill>
                  <a:schemeClr val="lt2"/>
                </a:solidFill>
              </a:defRPr>
            </a:lvl4pPr>
            <a:lvl5pPr lvl="4" algn="ctr" rtl="0">
              <a:spcBef>
                <a:spcPts val="0"/>
              </a:spcBef>
              <a:buClr>
                <a:schemeClr val="lt2"/>
              </a:buClr>
              <a:buSzPct val="100000"/>
              <a:buNone/>
              <a:defRPr sz="3000">
                <a:solidFill>
                  <a:schemeClr val="lt2"/>
                </a:solidFill>
              </a:defRPr>
            </a:lvl5pPr>
            <a:lvl6pPr lvl="5" algn="ctr" rtl="0">
              <a:spcBef>
                <a:spcPts val="0"/>
              </a:spcBef>
              <a:buClr>
                <a:schemeClr val="lt2"/>
              </a:buClr>
              <a:buSzPct val="100000"/>
              <a:buNone/>
              <a:defRPr sz="3000">
                <a:solidFill>
                  <a:schemeClr val="lt2"/>
                </a:solidFill>
              </a:defRPr>
            </a:lvl6pPr>
            <a:lvl7pPr lvl="6" algn="ctr" rtl="0">
              <a:spcBef>
                <a:spcPts val="0"/>
              </a:spcBef>
              <a:buClr>
                <a:schemeClr val="lt2"/>
              </a:buClr>
              <a:buSzPct val="100000"/>
              <a:buNone/>
              <a:defRPr sz="3000">
                <a:solidFill>
                  <a:schemeClr val="lt2"/>
                </a:solidFill>
              </a:defRPr>
            </a:lvl7pPr>
            <a:lvl8pPr lvl="7" algn="ctr" rtl="0">
              <a:spcBef>
                <a:spcPts val="0"/>
              </a:spcBef>
              <a:buClr>
                <a:schemeClr val="lt2"/>
              </a:buClr>
              <a:buSzPct val="100000"/>
              <a:buNone/>
              <a:defRPr sz="3000">
                <a:solidFill>
                  <a:schemeClr val="lt2"/>
                </a:solidFill>
              </a:defRPr>
            </a:lvl8pPr>
            <a:lvl9pPr lvl="8" algn="ctr" rtl="0">
              <a:spcBef>
                <a:spcPts val="0"/>
              </a:spcBef>
              <a:buClr>
                <a:schemeClr val="lt2"/>
              </a:buClr>
              <a:buSzPct val="100000"/>
              <a:buNone/>
              <a:defRPr sz="3000">
                <a:solidFill>
                  <a:schemeClr val="lt2"/>
                </a:solidFill>
              </a:defRPr>
            </a:lvl9pPr>
          </a:lstStyle>
          <a:p>
            <a:endParaRPr/>
          </a:p>
        </p:txBody>
      </p:sp>
      <p:sp>
        <p:nvSpPr>
          <p:cNvPr id="56" name="Shape 56"/>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57" name="Shape 57"/>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2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2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2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9" name="Shape 69"/>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ption">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lvl="0" algn="ctr" rtl="0">
              <a:spcBef>
                <a:spcPts val="0"/>
              </a:spcBef>
              <a:buSzPct val="100000"/>
              <a:buNone/>
              <a:defRPr sz="1800"/>
            </a:lvl1pPr>
          </a:lstStyle>
          <a:p>
            <a:endParaRPr/>
          </a:p>
        </p:txBody>
      </p:sp>
      <p:sp>
        <p:nvSpPr>
          <p:cNvPr id="72" name="Shape 72"/>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3"/>
        <p:cNvGrpSpPr/>
        <p:nvPr/>
      </p:nvGrpSpPr>
      <p:grpSpPr>
        <a:xfrm>
          <a:off x="0" y="0"/>
          <a:ext cx="0" cy="0"/>
          <a:chOff x="0" y="0"/>
          <a:chExt cx="0" cy="0"/>
        </a:xfrm>
      </p:grpSpPr>
      <p:sp>
        <p:nvSpPr>
          <p:cNvPr id="74" name="Shape 74"/>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pPr lvl="0" rtl="0">
                <a:spcBef>
                  <a:spcPts val="0"/>
                </a:spcBef>
                <a:buNone/>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599" cy="1122299"/>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
        <p:nvSpPr>
          <p:cNvPr id="5" name="TextBox 4"/>
          <p:cNvSpPr txBox="1"/>
          <p:nvPr userDrawn="1"/>
        </p:nvSpPr>
        <p:spPr>
          <a:xfrm>
            <a:off x="323528" y="6453336"/>
            <a:ext cx="2952328" cy="307777"/>
          </a:xfrm>
          <a:prstGeom prst="rect">
            <a:avLst/>
          </a:prstGeom>
          <a:noFill/>
        </p:spPr>
        <p:txBody>
          <a:bodyPr wrap="square" rtlCol="0">
            <a:spAutoFit/>
          </a:bodyPr>
          <a:lstStyle/>
          <a:p>
            <a:r>
              <a:rPr lang="en-GB" dirty="0" smtClean="0">
                <a:solidFill>
                  <a:schemeClr val="bg1">
                    <a:lumMod val="50000"/>
                    <a:lumOff val="50000"/>
                  </a:schemeClr>
                </a:solidFill>
              </a:rPr>
              <a:t>psychlotron.org.uk</a:t>
            </a:r>
            <a:endParaRPr lang="en-GB" dirty="0">
              <a:solidFill>
                <a:schemeClr val="bg1">
                  <a:lumMod val="50000"/>
                  <a:lumOff val="50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899" cy="4555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899" cy="4555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7999"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7999"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299"/>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33"/>
            <a:ext cx="4572000" cy="68580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199"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199"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6217622"/>
            <a:ext cx="548699" cy="524699"/>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lt2"/>
                </a:solidFill>
              </a:rPr>
              <a:pPr lvl="0" algn="r">
                <a:spcBef>
                  <a:spcPts val="0"/>
                </a:spcBef>
                <a:buNone/>
              </a:pPr>
              <a:t>‹#›</a:t>
            </a:fld>
            <a:endParaRPr lang="en-GB"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lstStyle>
            <a:lvl1pPr lvl="0" rtl="0">
              <a:spcBef>
                <a:spcPts val="0"/>
              </a:spcBef>
              <a:buClr>
                <a:schemeClr val="lt1"/>
              </a:buClr>
              <a:buSzPct val="100000"/>
              <a:buNone/>
              <a:defRPr sz="3600" b="1">
                <a:solidFill>
                  <a:schemeClr val="lt1"/>
                </a:solidFill>
              </a:defRPr>
            </a:lvl1pPr>
            <a:lvl2pPr lvl="1" rtl="0">
              <a:spcBef>
                <a:spcPts val="0"/>
              </a:spcBef>
              <a:buClr>
                <a:schemeClr val="lt1"/>
              </a:buClr>
              <a:buSzPct val="100000"/>
              <a:buNone/>
              <a:defRPr sz="3600" b="1">
                <a:solidFill>
                  <a:schemeClr val="lt1"/>
                </a:solidFill>
              </a:defRPr>
            </a:lvl2pPr>
            <a:lvl3pPr lvl="2" rtl="0">
              <a:spcBef>
                <a:spcPts val="0"/>
              </a:spcBef>
              <a:buClr>
                <a:schemeClr val="lt1"/>
              </a:buClr>
              <a:buSzPct val="100000"/>
              <a:buNone/>
              <a:defRPr sz="3600" b="1">
                <a:solidFill>
                  <a:schemeClr val="lt1"/>
                </a:solidFill>
              </a:defRPr>
            </a:lvl3pPr>
            <a:lvl4pPr lvl="3" rtl="0">
              <a:spcBef>
                <a:spcPts val="0"/>
              </a:spcBef>
              <a:buClr>
                <a:schemeClr val="lt1"/>
              </a:buClr>
              <a:buSzPct val="100000"/>
              <a:buNone/>
              <a:defRPr sz="3600" b="1">
                <a:solidFill>
                  <a:schemeClr val="lt1"/>
                </a:solidFill>
              </a:defRPr>
            </a:lvl4pPr>
            <a:lvl5pPr lvl="4" rtl="0">
              <a:spcBef>
                <a:spcPts val="0"/>
              </a:spcBef>
              <a:buClr>
                <a:schemeClr val="lt1"/>
              </a:buClr>
              <a:buSzPct val="100000"/>
              <a:buNone/>
              <a:defRPr sz="3600" b="1">
                <a:solidFill>
                  <a:schemeClr val="lt1"/>
                </a:solidFill>
              </a:defRPr>
            </a:lvl5pPr>
            <a:lvl6pPr lvl="5" rtl="0">
              <a:spcBef>
                <a:spcPts val="0"/>
              </a:spcBef>
              <a:buClr>
                <a:schemeClr val="lt1"/>
              </a:buClr>
              <a:buSzPct val="100000"/>
              <a:buNone/>
              <a:defRPr sz="3600" b="1">
                <a:solidFill>
                  <a:schemeClr val="lt1"/>
                </a:solidFill>
              </a:defRPr>
            </a:lvl6pPr>
            <a:lvl7pPr lvl="6" rtl="0">
              <a:spcBef>
                <a:spcPts val="0"/>
              </a:spcBef>
              <a:buClr>
                <a:schemeClr val="lt1"/>
              </a:buClr>
              <a:buSzPct val="100000"/>
              <a:buNone/>
              <a:defRPr sz="3600" b="1">
                <a:solidFill>
                  <a:schemeClr val="lt1"/>
                </a:solidFill>
              </a:defRPr>
            </a:lvl7pPr>
            <a:lvl8pPr lvl="7" rtl="0">
              <a:spcBef>
                <a:spcPts val="0"/>
              </a:spcBef>
              <a:buClr>
                <a:schemeClr val="lt1"/>
              </a:buClr>
              <a:buSzPct val="100000"/>
              <a:buNone/>
              <a:defRPr sz="3600" b="1">
                <a:solidFill>
                  <a:schemeClr val="lt1"/>
                </a:solidFill>
              </a:defRPr>
            </a:lvl8pPr>
            <a:lvl9pPr lvl="8" rtl="0">
              <a:spcBef>
                <a:spcPts val="0"/>
              </a:spcBef>
              <a:buClr>
                <a:schemeClr val="lt1"/>
              </a:buClr>
              <a:buSzPct val="100000"/>
              <a:buNone/>
              <a:defRPr sz="3600" b="1">
                <a:solidFill>
                  <a:schemeClr val="lt1"/>
                </a:solidFill>
              </a:defRPr>
            </a:lvl9pPr>
          </a:lstStyle>
          <a:p>
            <a:endParaRPr/>
          </a:p>
        </p:txBody>
      </p:sp>
      <p:sp>
        <p:nvSpPr>
          <p:cNvPr id="52" name="Shape 5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lvl="0" rtl="0">
              <a:spcBef>
                <a:spcPts val="600"/>
              </a:spcBef>
              <a:buClr>
                <a:schemeClr val="lt1"/>
              </a:buClr>
              <a:buSzPct val="100000"/>
              <a:defRPr sz="3000">
                <a:solidFill>
                  <a:schemeClr val="lt1"/>
                </a:solidFill>
              </a:defRPr>
            </a:lvl1pPr>
            <a:lvl2pPr lvl="1" rtl="0">
              <a:spcBef>
                <a:spcPts val="480"/>
              </a:spcBef>
              <a:buClr>
                <a:schemeClr val="lt1"/>
              </a:buClr>
              <a:buSzPct val="100000"/>
              <a:defRPr sz="2400">
                <a:solidFill>
                  <a:schemeClr val="lt1"/>
                </a:solidFill>
              </a:defRPr>
            </a:lvl2pPr>
            <a:lvl3pPr lvl="2" rtl="0">
              <a:spcBef>
                <a:spcPts val="480"/>
              </a:spcBef>
              <a:buClr>
                <a:schemeClr val="lt1"/>
              </a:buClr>
              <a:buSzPct val="100000"/>
              <a:defRPr sz="2400">
                <a:solidFill>
                  <a:schemeClr val="lt1"/>
                </a:solidFill>
              </a:defRPr>
            </a:lvl3pPr>
            <a:lvl4pPr lvl="3" rtl="0">
              <a:spcBef>
                <a:spcPts val="360"/>
              </a:spcBef>
              <a:buClr>
                <a:schemeClr val="lt1"/>
              </a:buClr>
              <a:buSzPct val="100000"/>
              <a:defRPr sz="1800">
                <a:solidFill>
                  <a:schemeClr val="lt1"/>
                </a:solidFill>
              </a:defRPr>
            </a:lvl4pPr>
            <a:lvl5pPr lvl="4" rtl="0">
              <a:spcBef>
                <a:spcPts val="360"/>
              </a:spcBef>
              <a:buClr>
                <a:schemeClr val="lt1"/>
              </a:buClr>
              <a:buSzPct val="100000"/>
              <a:defRPr sz="1800">
                <a:solidFill>
                  <a:schemeClr val="lt1"/>
                </a:solidFill>
              </a:defRPr>
            </a:lvl5pPr>
            <a:lvl6pPr lvl="5" rtl="0">
              <a:spcBef>
                <a:spcPts val="360"/>
              </a:spcBef>
              <a:buClr>
                <a:schemeClr val="lt1"/>
              </a:buClr>
              <a:buSzPct val="100000"/>
              <a:defRPr sz="1800">
                <a:solidFill>
                  <a:schemeClr val="lt1"/>
                </a:solidFill>
              </a:defRPr>
            </a:lvl6pPr>
            <a:lvl7pPr lvl="6" rtl="0">
              <a:spcBef>
                <a:spcPts val="360"/>
              </a:spcBef>
              <a:buClr>
                <a:schemeClr val="lt1"/>
              </a:buClr>
              <a:buSzPct val="100000"/>
              <a:defRPr sz="1800">
                <a:solidFill>
                  <a:schemeClr val="lt1"/>
                </a:solidFill>
              </a:defRPr>
            </a:lvl7pPr>
            <a:lvl8pPr lvl="7" rtl="0">
              <a:spcBef>
                <a:spcPts val="360"/>
              </a:spcBef>
              <a:buClr>
                <a:schemeClr val="lt1"/>
              </a:buClr>
              <a:buSzPct val="100000"/>
              <a:defRPr sz="1800">
                <a:solidFill>
                  <a:schemeClr val="lt1"/>
                </a:solidFill>
              </a:defRPr>
            </a:lvl8pPr>
            <a:lvl9pPr lvl="8" rtl="0">
              <a:spcBef>
                <a:spcPts val="360"/>
              </a:spcBef>
              <a:buClr>
                <a:schemeClr val="lt1"/>
              </a:buClr>
              <a:buSzPct val="100000"/>
              <a:defRPr sz="1800">
                <a:solidFill>
                  <a:schemeClr val="lt1"/>
                </a:solidFill>
              </a:defRPr>
            </a:lvl9pPr>
          </a:lstStyle>
          <a:p>
            <a:endParaRPr/>
          </a:p>
        </p:txBody>
      </p:sp>
      <p:sp>
        <p:nvSpPr>
          <p:cNvPr id="53" name="Shape 53"/>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GB" sz="1300">
                <a:solidFill>
                  <a:schemeClr val="lt1"/>
                </a:solidFill>
              </a:rPr>
              <a:pPr lvl="0" algn="r" rtl="0">
                <a:spcBef>
                  <a:spcPts val="0"/>
                </a:spcBef>
                <a:buNone/>
              </a:pPr>
              <a:t>‹#›</a:t>
            </a:fld>
            <a:endParaRPr lang="en-GB" sz="1300">
              <a:solidFill>
                <a:schemeClr val="lt1"/>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311708" y="992766"/>
            <a:ext cx="8520599" cy="2736899"/>
          </a:xfrm>
          <a:prstGeom prst="rect">
            <a:avLst/>
          </a:prstGeom>
        </p:spPr>
        <p:txBody>
          <a:bodyPr lIns="91425" tIns="91425" rIns="91425" bIns="91425" anchor="b" anchorCtr="0">
            <a:noAutofit/>
          </a:bodyPr>
          <a:lstStyle/>
          <a:p>
            <a:pPr lvl="0">
              <a:spcBef>
                <a:spcPts val="0"/>
              </a:spcBef>
              <a:buNone/>
            </a:pPr>
            <a:r>
              <a:rPr lang="en-GB"/>
              <a:t>Biological Psychology</a:t>
            </a:r>
          </a:p>
        </p:txBody>
      </p:sp>
      <p:sp>
        <p:nvSpPr>
          <p:cNvPr id="80" name="Shape 80"/>
          <p:cNvSpPr txBox="1">
            <a:spLocks noGrp="1"/>
          </p:cNvSpPr>
          <p:nvPr>
            <p:ph type="subTitle" idx="1"/>
          </p:nvPr>
        </p:nvSpPr>
        <p:spPr>
          <a:xfrm>
            <a:off x="311700" y="3778833"/>
            <a:ext cx="8520599" cy="1056899"/>
          </a:xfrm>
          <a:prstGeom prst="rect">
            <a:avLst/>
          </a:prstGeom>
        </p:spPr>
        <p:txBody>
          <a:bodyPr lIns="91425" tIns="91425" rIns="91425" bIns="91425" anchor="t" anchorCtr="0">
            <a:noAutofit/>
          </a:bodyPr>
          <a:lstStyle/>
          <a:p>
            <a:pPr lvl="0">
              <a:spcBef>
                <a:spcPts val="0"/>
              </a:spcBef>
              <a:buNone/>
            </a:pPr>
            <a:r>
              <a:rPr lang="en-GB"/>
              <a:t>1. The central nervous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What claim is made?  Do you agree?</a:t>
            </a:r>
          </a:p>
        </p:txBody>
      </p:sp>
      <p:sp>
        <p:nvSpPr>
          <p:cNvPr id="86" name="Shape 86"/>
          <p:cNvSpPr txBox="1">
            <a:spLocks noGrp="1"/>
          </p:cNvSpPr>
          <p:nvPr>
            <p:ph type="body" idx="1"/>
          </p:nvPr>
        </p:nvSpPr>
        <p:spPr>
          <a:xfrm>
            <a:off x="311700" y="1536625"/>
            <a:ext cx="4901999" cy="4555199"/>
          </a:xfrm>
          <a:prstGeom prst="rect">
            <a:avLst/>
          </a:prstGeom>
        </p:spPr>
        <p:txBody>
          <a:bodyPr lIns="91425" tIns="91425" rIns="91425" bIns="91425" anchor="t" anchorCtr="0">
            <a:noAutofit/>
          </a:bodyPr>
          <a:lstStyle/>
          <a:p>
            <a:pPr lvl="0" rtl="0">
              <a:spcBef>
                <a:spcPts val="0"/>
              </a:spcBef>
              <a:spcAft>
                <a:spcPts val="0"/>
              </a:spcAft>
              <a:buNone/>
            </a:pPr>
            <a:r>
              <a:rPr lang="en-GB" sz="2000">
                <a:solidFill>
                  <a:srgbClr val="FFFFFF"/>
                </a:solidFill>
              </a:rPr>
              <a:t>You are your brain.  Your thoughts, feelings, desires, regrets, aspirations, hopes and fears are all a consequence of the structure and functioning of a couple of kilos of pinkish-grey goo, sitting inside your skull.  Your brain is you.  Anything that influences the structure or functioning of your brain will change something of your thoughts, feelings, desires and so on...you are the changes that take place in your brain, and a change to your brain will change who you are.</a:t>
            </a:r>
          </a:p>
          <a:p>
            <a:pPr lvl="0">
              <a:spcBef>
                <a:spcPts val="0"/>
              </a:spcBef>
              <a:buNone/>
            </a:pPr>
            <a:endParaRPr/>
          </a:p>
        </p:txBody>
      </p:sp>
      <p:pic>
        <p:nvPicPr>
          <p:cNvPr id="87" name="Shape 87"/>
          <p:cNvPicPr preferRelativeResize="0"/>
          <p:nvPr/>
        </p:nvPicPr>
        <p:blipFill>
          <a:blip r:embed="rId3">
            <a:alphaModFix/>
          </a:blip>
          <a:stretch>
            <a:fillRect/>
          </a:stretch>
        </p:blipFill>
        <p:spPr>
          <a:xfrm>
            <a:off x="5184212" y="2161737"/>
            <a:ext cx="3648075" cy="2733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GB"/>
              <a:t>What we need to learn...</a:t>
            </a:r>
          </a:p>
        </p:txBody>
      </p:sp>
      <p:graphicFrame>
        <p:nvGraphicFramePr>
          <p:cNvPr id="93" name="Shape 93"/>
          <p:cNvGraphicFramePr/>
          <p:nvPr/>
        </p:nvGraphicFramePr>
        <p:xfrm>
          <a:off x="411900" y="1889066"/>
          <a:ext cx="8279400" cy="4674830"/>
        </p:xfrm>
        <a:graphic>
          <a:graphicData uri="http://schemas.openxmlformats.org/drawingml/2006/table">
            <a:tbl>
              <a:tblPr>
                <a:noFill/>
                <a:tableStyleId>{4036FEB5-11A1-40A7-8BE3-22B5027E481D}</a:tableStyleId>
              </a:tblPr>
              <a:tblGrid>
                <a:gridCol w="789275"/>
                <a:gridCol w="5391475"/>
                <a:gridCol w="2098650"/>
              </a:tblGrid>
              <a:tr h="1871575">
                <a:tc>
                  <a:txBody>
                    <a:bodyPr/>
                    <a:lstStyle/>
                    <a:p>
                      <a:pPr lvl="0" rtl="0">
                        <a:spcBef>
                          <a:spcPts val="0"/>
                        </a:spcBef>
                        <a:buNone/>
                      </a:pPr>
                      <a:endParaRPr sz="1600">
                        <a:solidFill>
                          <a:schemeClr val="lt1"/>
                        </a:solidFill>
                      </a:endParaRPr>
                    </a:p>
                  </a:txBody>
                  <a:tcPr marL="91425" marR="91425" marT="121900" marB="121900"/>
                </a:tc>
                <a:tc>
                  <a:txBody>
                    <a:bodyPr/>
                    <a:lstStyle/>
                    <a:p>
                      <a:pPr lvl="0" rtl="0">
                        <a:spcBef>
                          <a:spcPts val="0"/>
                        </a:spcBef>
                        <a:buNone/>
                      </a:pPr>
                      <a:r>
                        <a:rPr lang="en-GB" sz="1600" b="1">
                          <a:solidFill>
                            <a:schemeClr val="lt1"/>
                          </a:solidFill>
                        </a:rPr>
                        <a:t>Defining</a:t>
                      </a:r>
                      <a:r>
                        <a:rPr lang="en-GB" sz="1600">
                          <a:solidFill>
                            <a:schemeClr val="lt1"/>
                          </a:solidFill>
                        </a:rPr>
                        <a:t> nervous system, central nervous system, localisation &amp; lateralisation of function.  </a:t>
                      </a:r>
                    </a:p>
                    <a:p>
                      <a:pPr lvl="0" rtl="0">
                        <a:spcBef>
                          <a:spcPts val="0"/>
                        </a:spcBef>
                        <a:buNone/>
                      </a:pPr>
                      <a:r>
                        <a:rPr lang="en-GB" sz="1600" b="1">
                          <a:solidFill>
                            <a:schemeClr val="lt1"/>
                          </a:solidFill>
                        </a:rPr>
                        <a:t>Describing</a:t>
                      </a:r>
                      <a:r>
                        <a:rPr lang="en-GB" sz="1600">
                          <a:solidFill>
                            <a:schemeClr val="lt1"/>
                          </a:solidFill>
                        </a:rPr>
                        <a:t> locations of key brain areas including prefrontal, motor, somatosensory &amp; visual cortices, Wernicke’s and Broca’s areas.</a:t>
                      </a:r>
                    </a:p>
                    <a:p>
                      <a:pPr lvl="0" rtl="0">
                        <a:spcBef>
                          <a:spcPts val="0"/>
                        </a:spcBef>
                        <a:buNone/>
                      </a:pPr>
                      <a:r>
                        <a:rPr lang="en-GB" sz="1600" b="1">
                          <a:solidFill>
                            <a:schemeClr val="lt1"/>
                          </a:solidFill>
                        </a:rPr>
                        <a:t>Describing</a:t>
                      </a:r>
                      <a:r>
                        <a:rPr lang="en-GB" sz="1600">
                          <a:solidFill>
                            <a:schemeClr val="lt1"/>
                          </a:solidFill>
                        </a:rPr>
                        <a:t> ways of investigating brain function using scans: CAT, PET and fMRI.</a:t>
                      </a:r>
                    </a:p>
                  </a:txBody>
                  <a:tcPr marL="91425" marR="91425" marT="121900" marB="121900"/>
                </a:tc>
                <a:tc rowSpan="3">
                  <a:txBody>
                    <a:bodyPr/>
                    <a:lstStyle/>
                    <a:p>
                      <a:pPr lvl="0" rtl="0">
                        <a:spcBef>
                          <a:spcPts val="0"/>
                        </a:spcBef>
                        <a:buNone/>
                      </a:pPr>
                      <a:r>
                        <a:rPr lang="en-GB" sz="1600">
                          <a:solidFill>
                            <a:schemeClr val="lt1"/>
                          </a:solidFill>
                        </a:rPr>
                        <a:t>Learning habits:</a:t>
                      </a:r>
                    </a:p>
                    <a:p>
                      <a:pPr lvl="0" rtl="0">
                        <a:spcBef>
                          <a:spcPts val="0"/>
                        </a:spcBef>
                        <a:buNone/>
                      </a:pPr>
                      <a:endParaRPr sz="1600">
                        <a:solidFill>
                          <a:schemeClr val="lt1"/>
                        </a:solidFill>
                      </a:endParaRPr>
                    </a:p>
                    <a:p>
                      <a:pPr lvl="0" rtl="0">
                        <a:spcBef>
                          <a:spcPts val="0"/>
                        </a:spcBef>
                        <a:buNone/>
                      </a:pPr>
                      <a:endParaRPr sz="1600">
                        <a:solidFill>
                          <a:schemeClr val="lt1"/>
                        </a:solidFill>
                      </a:endParaRPr>
                    </a:p>
                    <a:p>
                      <a:pPr lvl="0" rtl="0">
                        <a:spcBef>
                          <a:spcPts val="0"/>
                        </a:spcBef>
                        <a:buNone/>
                      </a:pPr>
                      <a:endParaRPr sz="1600">
                        <a:solidFill>
                          <a:schemeClr val="lt1"/>
                        </a:solidFill>
                      </a:endParaRPr>
                    </a:p>
                    <a:p>
                      <a:pPr lvl="0" rtl="0">
                        <a:spcBef>
                          <a:spcPts val="0"/>
                        </a:spcBef>
                        <a:buNone/>
                      </a:pPr>
                      <a:endParaRPr sz="1600">
                        <a:solidFill>
                          <a:schemeClr val="lt1"/>
                        </a:solidFill>
                      </a:endParaRPr>
                    </a:p>
                    <a:p>
                      <a:pPr lvl="0" rtl="0">
                        <a:spcBef>
                          <a:spcPts val="0"/>
                        </a:spcBef>
                        <a:buNone/>
                      </a:pPr>
                      <a:r>
                        <a:rPr lang="en-GB" sz="1600">
                          <a:solidFill>
                            <a:schemeClr val="lt1"/>
                          </a:solidFill>
                        </a:rPr>
                        <a:t>Skills:</a:t>
                      </a:r>
                    </a:p>
                    <a:p>
                      <a:pPr lvl="0" rtl="0">
                        <a:spcBef>
                          <a:spcPts val="0"/>
                        </a:spcBef>
                        <a:buNone/>
                      </a:pPr>
                      <a:endParaRPr sz="1600">
                        <a:solidFill>
                          <a:schemeClr val="lt1"/>
                        </a:solidFill>
                      </a:endParaRPr>
                    </a:p>
                    <a:p>
                      <a:pPr lvl="0" rtl="0">
                        <a:spcBef>
                          <a:spcPts val="0"/>
                        </a:spcBef>
                        <a:buNone/>
                      </a:pPr>
                      <a:endParaRPr sz="1600">
                        <a:solidFill>
                          <a:schemeClr val="lt1"/>
                        </a:solidFill>
                      </a:endParaRPr>
                    </a:p>
                  </a:txBody>
                  <a:tcPr marL="91425" marR="91425" marT="121900" marB="121900"/>
                </a:tc>
              </a:tr>
              <a:tr h="1402775">
                <a:tc>
                  <a:txBody>
                    <a:bodyPr/>
                    <a:lstStyle/>
                    <a:p>
                      <a:pPr lvl="0" rtl="0">
                        <a:spcBef>
                          <a:spcPts val="0"/>
                        </a:spcBef>
                        <a:buNone/>
                      </a:pPr>
                      <a:endParaRPr sz="1600">
                        <a:solidFill>
                          <a:schemeClr val="lt1"/>
                        </a:solidFill>
                      </a:endParaRPr>
                    </a:p>
                  </a:txBody>
                  <a:tcPr marL="91425" marR="91425" marT="121900" marB="121900"/>
                </a:tc>
                <a:tc>
                  <a:txBody>
                    <a:bodyPr/>
                    <a:lstStyle/>
                    <a:p>
                      <a:pPr lvl="0" rtl="0">
                        <a:spcBef>
                          <a:spcPts val="0"/>
                        </a:spcBef>
                        <a:buNone/>
                      </a:pPr>
                      <a:r>
                        <a:rPr lang="en-GB" sz="1600">
                          <a:solidFill>
                            <a:schemeClr val="lt1"/>
                          </a:solidFill>
                        </a:rPr>
                        <a:t>AND</a:t>
                      </a:r>
                      <a:r>
                        <a:rPr lang="en-GB" sz="1600" b="1">
                          <a:solidFill>
                            <a:schemeClr val="lt1"/>
                          </a:solidFill>
                        </a:rPr>
                        <a:t> classifying</a:t>
                      </a:r>
                      <a:r>
                        <a:rPr lang="en-GB" sz="1600">
                          <a:solidFill>
                            <a:schemeClr val="lt1"/>
                          </a:solidFill>
                        </a:rPr>
                        <a:t> behaviours in relation to brain areas; </a:t>
                      </a:r>
                      <a:r>
                        <a:rPr lang="en-GB" sz="1600" b="1">
                          <a:solidFill>
                            <a:schemeClr val="lt1"/>
                          </a:solidFill>
                        </a:rPr>
                        <a:t>analysing </a:t>
                      </a:r>
                      <a:r>
                        <a:rPr lang="en-GB" sz="1600">
                          <a:solidFill>
                            <a:schemeClr val="lt1"/>
                          </a:solidFill>
                        </a:rPr>
                        <a:t>contributions of different brain areas to complex behaviours; </a:t>
                      </a:r>
                      <a:r>
                        <a:rPr lang="en-GB" sz="1600" b="1">
                          <a:solidFill>
                            <a:schemeClr val="lt1"/>
                          </a:solidFill>
                        </a:rPr>
                        <a:t>comparing</a:t>
                      </a:r>
                      <a:r>
                        <a:rPr lang="en-GB" sz="1600">
                          <a:solidFill>
                            <a:schemeClr val="lt1"/>
                          </a:solidFill>
                        </a:rPr>
                        <a:t> different ways of scanning the brain.</a:t>
                      </a:r>
                    </a:p>
                    <a:p>
                      <a:pPr lvl="0" rtl="0">
                        <a:spcBef>
                          <a:spcPts val="0"/>
                        </a:spcBef>
                        <a:buNone/>
                      </a:pPr>
                      <a:endParaRPr sz="1600">
                        <a:solidFill>
                          <a:schemeClr val="lt1"/>
                        </a:solidFill>
                      </a:endParaRPr>
                    </a:p>
                  </a:txBody>
                  <a:tcPr marL="91425" marR="91425" marT="121900" marB="121900"/>
                </a:tc>
                <a:tc vMerge="1">
                  <a:txBody>
                    <a:bodyPr/>
                    <a:lstStyle/>
                    <a:p>
                      <a:endParaRPr lang="en-US"/>
                    </a:p>
                  </a:txBody>
                  <a:tcPr/>
                </a:tc>
              </a:tr>
              <a:tr h="1261150">
                <a:tc>
                  <a:txBody>
                    <a:bodyPr/>
                    <a:lstStyle/>
                    <a:p>
                      <a:pPr lvl="0" rtl="0">
                        <a:spcBef>
                          <a:spcPts val="0"/>
                        </a:spcBef>
                        <a:buNone/>
                      </a:pPr>
                      <a:endParaRPr sz="1600">
                        <a:solidFill>
                          <a:schemeClr val="lt1"/>
                        </a:solidFill>
                      </a:endParaRPr>
                    </a:p>
                    <a:p>
                      <a:pPr lvl="0" rtl="0">
                        <a:spcBef>
                          <a:spcPts val="0"/>
                        </a:spcBef>
                        <a:buNone/>
                      </a:pPr>
                      <a:endParaRPr sz="1600">
                        <a:solidFill>
                          <a:schemeClr val="lt1"/>
                        </a:solidFill>
                      </a:endParaRPr>
                    </a:p>
                  </a:txBody>
                  <a:tcPr marL="91425" marR="91425" marT="121900" marB="121900"/>
                </a:tc>
                <a:tc>
                  <a:txBody>
                    <a:bodyPr/>
                    <a:lstStyle/>
                    <a:p>
                      <a:pPr lvl="0" rtl="0">
                        <a:spcBef>
                          <a:spcPts val="0"/>
                        </a:spcBef>
                        <a:buNone/>
                      </a:pPr>
                      <a:r>
                        <a:rPr lang="en-GB" sz="1600">
                          <a:solidFill>
                            <a:schemeClr val="lt1"/>
                          </a:solidFill>
                        </a:rPr>
                        <a:t>AND using these effects to </a:t>
                      </a:r>
                      <a:r>
                        <a:rPr lang="en-GB" sz="1600" b="1">
                          <a:solidFill>
                            <a:schemeClr val="lt1"/>
                          </a:solidFill>
                        </a:rPr>
                        <a:t>predict </a:t>
                      </a:r>
                      <a:r>
                        <a:rPr lang="en-GB" sz="1600">
                          <a:solidFill>
                            <a:schemeClr val="lt1"/>
                          </a:solidFill>
                        </a:rPr>
                        <a:t>the results of brain damage in specific areas.</a:t>
                      </a:r>
                    </a:p>
                    <a:p>
                      <a:pPr lvl="0" rtl="0">
                        <a:spcBef>
                          <a:spcPts val="0"/>
                        </a:spcBef>
                        <a:buNone/>
                      </a:pPr>
                      <a:r>
                        <a:rPr lang="en-GB" sz="1600" b="1">
                          <a:solidFill>
                            <a:schemeClr val="lt1"/>
                          </a:solidFill>
                        </a:rPr>
                        <a:t>Evaluating </a:t>
                      </a:r>
                      <a:r>
                        <a:rPr lang="en-GB" sz="1600">
                          <a:solidFill>
                            <a:schemeClr val="lt1"/>
                          </a:solidFill>
                        </a:rPr>
                        <a:t>different sorts of brain scan.  </a:t>
                      </a:r>
                    </a:p>
                  </a:txBody>
                  <a:tcPr marL="91425" marR="91425" marT="121900" marB="121900"/>
                </a:tc>
                <a:tc vMerge="1">
                  <a:txBody>
                    <a:bodyPr/>
                    <a:lstStyle/>
                    <a:p>
                      <a:endParaRPr lang="en-US"/>
                    </a:p>
                  </a:txBody>
                  <a:tcPr/>
                </a:tc>
              </a:tr>
            </a:tbl>
          </a:graphicData>
        </a:graphic>
      </p:graphicFrame>
      <p:pic>
        <p:nvPicPr>
          <p:cNvPr id="94" name="Shape 94" descr="MultSymbol.jpg"/>
          <p:cNvPicPr preferRelativeResize="0"/>
          <p:nvPr/>
        </p:nvPicPr>
        <p:blipFill>
          <a:blip r:embed="rId3">
            <a:alphaModFix/>
          </a:blip>
          <a:stretch>
            <a:fillRect/>
          </a:stretch>
        </p:blipFill>
        <p:spPr>
          <a:xfrm>
            <a:off x="563712" y="1946862"/>
            <a:ext cx="238125" cy="371475"/>
          </a:xfrm>
          <a:prstGeom prst="rect">
            <a:avLst/>
          </a:prstGeom>
          <a:noFill/>
          <a:ln>
            <a:noFill/>
          </a:ln>
        </p:spPr>
      </p:pic>
      <p:pic>
        <p:nvPicPr>
          <p:cNvPr id="95" name="Shape 95" descr="RelSymbol.jpg"/>
          <p:cNvPicPr preferRelativeResize="0"/>
          <p:nvPr/>
        </p:nvPicPr>
        <p:blipFill>
          <a:blip r:embed="rId4">
            <a:alphaModFix/>
          </a:blip>
          <a:stretch>
            <a:fillRect/>
          </a:stretch>
        </p:blipFill>
        <p:spPr>
          <a:xfrm>
            <a:off x="563712" y="4275262"/>
            <a:ext cx="238125" cy="371475"/>
          </a:xfrm>
          <a:prstGeom prst="rect">
            <a:avLst/>
          </a:prstGeom>
          <a:noFill/>
          <a:ln>
            <a:noFill/>
          </a:ln>
        </p:spPr>
      </p:pic>
      <p:pic>
        <p:nvPicPr>
          <p:cNvPr id="96" name="Shape 96" descr="ExAbsSymbol.jpg"/>
          <p:cNvPicPr preferRelativeResize="0"/>
          <p:nvPr/>
        </p:nvPicPr>
        <p:blipFill>
          <a:blip r:embed="rId5">
            <a:alphaModFix/>
          </a:blip>
          <a:stretch>
            <a:fillRect/>
          </a:stretch>
        </p:blipFill>
        <p:spPr>
          <a:xfrm>
            <a:off x="563712" y="5674887"/>
            <a:ext cx="238125" cy="371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The nervous system</a:t>
            </a:r>
          </a:p>
        </p:txBody>
      </p:sp>
      <p:sp>
        <p:nvSpPr>
          <p:cNvPr id="102" name="Shape 102"/>
          <p:cNvSpPr txBox="1">
            <a:spLocks noGrp="1"/>
          </p:cNvSpPr>
          <p:nvPr>
            <p:ph type="body" idx="1"/>
          </p:nvPr>
        </p:nvSpPr>
        <p:spPr>
          <a:xfrm>
            <a:off x="311700" y="1536625"/>
            <a:ext cx="4491299" cy="4555199"/>
          </a:xfrm>
          <a:prstGeom prst="rect">
            <a:avLst/>
          </a:prstGeom>
        </p:spPr>
        <p:txBody>
          <a:bodyPr lIns="91425" tIns="91425" rIns="91425" bIns="91425" anchor="t" anchorCtr="0">
            <a:noAutofit/>
          </a:bodyPr>
          <a:lstStyle/>
          <a:p>
            <a:pPr lvl="0" rtl="0">
              <a:spcBef>
                <a:spcPts val="0"/>
              </a:spcBef>
              <a:spcAft>
                <a:spcPts val="0"/>
              </a:spcAft>
              <a:buNone/>
            </a:pPr>
            <a:r>
              <a:rPr lang="en-GB" sz="2400">
                <a:solidFill>
                  <a:srgbClr val="FFFFFF"/>
                </a:solidFill>
              </a:rPr>
              <a:t>The nervous system is a network of specialised cells capable of transmitting information around the body.  It co-ordinates the behaviour of the organism.</a:t>
            </a:r>
          </a:p>
          <a:p>
            <a:pPr lvl="0" rtl="0">
              <a:spcBef>
                <a:spcPts val="0"/>
              </a:spcBef>
              <a:spcAft>
                <a:spcPts val="0"/>
              </a:spcAft>
              <a:buNone/>
            </a:pPr>
            <a:endParaRPr sz="2400">
              <a:solidFill>
                <a:srgbClr val="FFFFFF"/>
              </a:solidFill>
            </a:endParaRPr>
          </a:p>
          <a:p>
            <a:pPr lvl="0" rtl="0">
              <a:spcBef>
                <a:spcPts val="0"/>
              </a:spcBef>
              <a:spcAft>
                <a:spcPts val="0"/>
              </a:spcAft>
              <a:buNone/>
            </a:pPr>
            <a:r>
              <a:rPr lang="en-GB" sz="2400">
                <a:solidFill>
                  <a:srgbClr val="FFFFFF"/>
                </a:solidFill>
              </a:rPr>
              <a:t>The central nervous system </a:t>
            </a:r>
            <a:r>
              <a:rPr lang="en-GB" sz="2400" b="1">
                <a:solidFill>
                  <a:srgbClr val="FFFFFF"/>
                </a:solidFill>
              </a:rPr>
              <a:t>processes information</a:t>
            </a:r>
            <a:r>
              <a:rPr lang="en-GB" sz="2400">
                <a:solidFill>
                  <a:srgbClr val="FFFFFF"/>
                </a:solidFill>
              </a:rPr>
              <a:t>.  It consists of the brain and spinal cord.</a:t>
            </a:r>
          </a:p>
          <a:p>
            <a:pPr lvl="0">
              <a:spcBef>
                <a:spcPts val="0"/>
              </a:spcBef>
              <a:buNone/>
            </a:pPr>
            <a:endParaRPr/>
          </a:p>
        </p:txBody>
      </p:sp>
      <p:pic>
        <p:nvPicPr>
          <p:cNvPr id="103" name="Shape 103"/>
          <p:cNvPicPr preferRelativeResize="0"/>
          <p:nvPr/>
        </p:nvPicPr>
        <p:blipFill>
          <a:blip r:embed="rId3">
            <a:alphaModFix/>
          </a:blip>
          <a:stretch>
            <a:fillRect/>
          </a:stretch>
        </p:blipFill>
        <p:spPr>
          <a:xfrm>
            <a:off x="4992871" y="1121550"/>
            <a:ext cx="3717324" cy="4970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593366"/>
            <a:ext cx="8520600" cy="763499"/>
          </a:xfrm>
          <a:prstGeom prst="rect">
            <a:avLst/>
          </a:prstGeom>
        </p:spPr>
        <p:txBody>
          <a:bodyPr lIns="91425" tIns="91425" rIns="91425" bIns="91425" anchor="t" anchorCtr="0">
            <a:noAutofit/>
          </a:bodyPr>
          <a:lstStyle/>
          <a:p>
            <a:pPr lvl="0">
              <a:spcBef>
                <a:spcPts val="0"/>
              </a:spcBef>
              <a:buNone/>
            </a:pPr>
            <a:r>
              <a:rPr lang="en-GB"/>
              <a:t>Label the lobes and the shaded areas</a:t>
            </a:r>
          </a:p>
        </p:txBody>
      </p:sp>
      <p:pic>
        <p:nvPicPr>
          <p:cNvPr id="109" name="Shape 109" descr="BrainAreas.png"/>
          <p:cNvPicPr preferRelativeResize="0"/>
          <p:nvPr/>
        </p:nvPicPr>
        <p:blipFill>
          <a:blip r:embed="rId3">
            <a:alphaModFix/>
          </a:blip>
          <a:stretch>
            <a:fillRect/>
          </a:stretch>
        </p:blipFill>
        <p:spPr>
          <a:xfrm>
            <a:off x="1550200" y="1356879"/>
            <a:ext cx="5588074" cy="5178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The Brain</a:t>
            </a:r>
          </a:p>
        </p:txBody>
      </p:sp>
      <p:sp>
        <p:nvSpPr>
          <p:cNvPr id="115" name="Shape 115"/>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a:spcBef>
                <a:spcPts val="0"/>
              </a:spcBef>
              <a:buNone/>
            </a:pPr>
            <a:endParaRPr/>
          </a:p>
        </p:txBody>
      </p:sp>
      <p:pic>
        <p:nvPicPr>
          <p:cNvPr id="116" name="Shape 116"/>
          <p:cNvPicPr preferRelativeResize="0"/>
          <p:nvPr/>
        </p:nvPicPr>
        <p:blipFill>
          <a:blip r:embed="rId3">
            <a:alphaModFix/>
          </a:blip>
          <a:stretch>
            <a:fillRect/>
          </a:stretch>
        </p:blipFill>
        <p:spPr>
          <a:xfrm>
            <a:off x="627849" y="1495763"/>
            <a:ext cx="7888299" cy="4636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Investigating the brain with scans</a:t>
            </a:r>
          </a:p>
        </p:txBody>
      </p:sp>
      <p:sp>
        <p:nvSpPr>
          <p:cNvPr id="122" name="Shape 122"/>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a:spcBef>
                <a:spcPts val="0"/>
              </a:spcBef>
              <a:buNone/>
            </a:pPr>
            <a:endParaRPr/>
          </a:p>
        </p:txBody>
      </p:sp>
      <p:pic>
        <p:nvPicPr>
          <p:cNvPr id="123" name="Shape 123"/>
          <p:cNvPicPr preferRelativeResize="0"/>
          <p:nvPr/>
        </p:nvPicPr>
        <p:blipFill>
          <a:blip r:embed="rId3">
            <a:alphaModFix/>
          </a:blip>
          <a:stretch>
            <a:fillRect/>
          </a:stretch>
        </p:blipFill>
        <p:spPr>
          <a:xfrm>
            <a:off x="311700" y="1543050"/>
            <a:ext cx="2769674" cy="3098275"/>
          </a:xfrm>
          <a:prstGeom prst="rect">
            <a:avLst/>
          </a:prstGeom>
          <a:noFill/>
          <a:ln>
            <a:noFill/>
          </a:ln>
        </p:spPr>
      </p:pic>
      <p:pic>
        <p:nvPicPr>
          <p:cNvPr id="124" name="Shape 124"/>
          <p:cNvPicPr preferRelativeResize="0"/>
          <p:nvPr/>
        </p:nvPicPr>
        <p:blipFill>
          <a:blip r:embed="rId4">
            <a:alphaModFix/>
          </a:blip>
          <a:stretch>
            <a:fillRect/>
          </a:stretch>
        </p:blipFill>
        <p:spPr>
          <a:xfrm>
            <a:off x="3200768" y="1543047"/>
            <a:ext cx="2742456" cy="3098275"/>
          </a:xfrm>
          <a:prstGeom prst="rect">
            <a:avLst/>
          </a:prstGeom>
          <a:noFill/>
          <a:ln>
            <a:noFill/>
          </a:ln>
        </p:spPr>
      </p:pic>
      <p:pic>
        <p:nvPicPr>
          <p:cNvPr id="125" name="Shape 125"/>
          <p:cNvPicPr preferRelativeResize="0"/>
          <p:nvPr/>
        </p:nvPicPr>
        <p:blipFill rotWithShape="1">
          <a:blip r:embed="rId5">
            <a:alphaModFix/>
          </a:blip>
          <a:srcRect l="57752" t="6514" b="9529"/>
          <a:stretch/>
        </p:blipFill>
        <p:spPr>
          <a:xfrm>
            <a:off x="6062625" y="1501162"/>
            <a:ext cx="2568324" cy="3182049"/>
          </a:xfrm>
          <a:prstGeom prst="rect">
            <a:avLst/>
          </a:prstGeom>
          <a:noFill/>
          <a:ln>
            <a:noFill/>
          </a:ln>
        </p:spPr>
      </p:pic>
      <p:sp>
        <p:nvSpPr>
          <p:cNvPr id="126" name="Shape 126"/>
          <p:cNvSpPr txBox="1"/>
          <p:nvPr/>
        </p:nvSpPr>
        <p:spPr>
          <a:xfrm>
            <a:off x="682087" y="4827500"/>
            <a:ext cx="2028899" cy="435599"/>
          </a:xfrm>
          <a:prstGeom prst="rect">
            <a:avLst/>
          </a:prstGeom>
          <a:noFill/>
          <a:ln>
            <a:noFill/>
          </a:ln>
        </p:spPr>
        <p:txBody>
          <a:bodyPr lIns="91425" tIns="91425" rIns="91425" bIns="91425" anchor="t" anchorCtr="0">
            <a:noAutofit/>
          </a:bodyPr>
          <a:lstStyle/>
          <a:p>
            <a:pPr lvl="0" algn="ctr">
              <a:spcBef>
                <a:spcPts val="0"/>
              </a:spcBef>
              <a:buNone/>
            </a:pPr>
            <a:r>
              <a:rPr lang="en-GB" sz="2300">
                <a:solidFill>
                  <a:schemeClr val="dk1"/>
                </a:solidFill>
              </a:rPr>
              <a:t>CAT/CT Scan</a:t>
            </a:r>
          </a:p>
        </p:txBody>
      </p:sp>
      <p:sp>
        <p:nvSpPr>
          <p:cNvPr id="127" name="Shape 127"/>
          <p:cNvSpPr txBox="1"/>
          <p:nvPr/>
        </p:nvSpPr>
        <p:spPr>
          <a:xfrm>
            <a:off x="3557537" y="4827500"/>
            <a:ext cx="2028899" cy="435599"/>
          </a:xfrm>
          <a:prstGeom prst="rect">
            <a:avLst/>
          </a:prstGeom>
          <a:noFill/>
          <a:ln>
            <a:noFill/>
          </a:ln>
        </p:spPr>
        <p:txBody>
          <a:bodyPr lIns="91425" tIns="91425" rIns="91425" bIns="91425" anchor="t" anchorCtr="0">
            <a:noAutofit/>
          </a:bodyPr>
          <a:lstStyle/>
          <a:p>
            <a:pPr lvl="0" algn="ctr" rtl="0">
              <a:spcBef>
                <a:spcPts val="0"/>
              </a:spcBef>
              <a:buNone/>
            </a:pPr>
            <a:r>
              <a:rPr lang="en-GB" sz="2300">
                <a:solidFill>
                  <a:schemeClr val="dk1"/>
                </a:solidFill>
              </a:rPr>
              <a:t>PET Scan</a:t>
            </a:r>
          </a:p>
        </p:txBody>
      </p:sp>
      <p:sp>
        <p:nvSpPr>
          <p:cNvPr id="128" name="Shape 128"/>
          <p:cNvSpPr txBox="1"/>
          <p:nvPr/>
        </p:nvSpPr>
        <p:spPr>
          <a:xfrm>
            <a:off x="6332325" y="4827500"/>
            <a:ext cx="2028899" cy="435599"/>
          </a:xfrm>
          <a:prstGeom prst="rect">
            <a:avLst/>
          </a:prstGeom>
          <a:noFill/>
          <a:ln>
            <a:noFill/>
          </a:ln>
        </p:spPr>
        <p:txBody>
          <a:bodyPr lIns="91425" tIns="91425" rIns="91425" bIns="91425" anchor="t" anchorCtr="0">
            <a:noAutofit/>
          </a:bodyPr>
          <a:lstStyle/>
          <a:p>
            <a:pPr lvl="0" algn="ctr" rtl="0">
              <a:spcBef>
                <a:spcPts val="0"/>
              </a:spcBef>
              <a:buNone/>
            </a:pPr>
            <a:r>
              <a:rPr lang="en-GB" sz="2300">
                <a:solidFill>
                  <a:schemeClr val="dk1"/>
                </a:solidFill>
              </a:rPr>
              <a:t>fMRI Scan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CAT/CT, PET or fMRI?</a:t>
            </a:r>
          </a:p>
        </p:txBody>
      </p:sp>
      <p:sp>
        <p:nvSpPr>
          <p:cNvPr id="134" name="Shape 134"/>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rtl="0">
              <a:spcBef>
                <a:spcPts val="0"/>
              </a:spcBef>
              <a:buNone/>
            </a:pPr>
            <a:r>
              <a:rPr lang="en-GB" sz="2300"/>
              <a:t>Which technique would you choose to investigate these cases?</a:t>
            </a:r>
          </a:p>
          <a:p>
            <a:pPr lvl="0" rtl="0">
              <a:spcBef>
                <a:spcPts val="0"/>
              </a:spcBef>
              <a:buNone/>
            </a:pPr>
            <a:r>
              <a:rPr lang="en-GB" sz="2300"/>
              <a:t>What reasons support your choices? </a:t>
            </a:r>
          </a:p>
          <a:p>
            <a:pPr lvl="0">
              <a:spcBef>
                <a:spcPts val="0"/>
              </a:spcBef>
              <a:buNone/>
            </a:pPr>
            <a:r>
              <a:rPr lang="en-GB" sz="2300"/>
              <a:t>What would be the limitations or drawbacks of your choices?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593366"/>
            <a:ext cx="8520600" cy="763499"/>
          </a:xfrm>
          <a:prstGeom prst="rect">
            <a:avLst/>
          </a:prstGeom>
        </p:spPr>
        <p:txBody>
          <a:bodyPr lIns="91425" tIns="91425" rIns="91425" bIns="91425" anchor="t" anchorCtr="0">
            <a:noAutofit/>
          </a:bodyPr>
          <a:lstStyle/>
          <a:p>
            <a:pPr lvl="0">
              <a:spcBef>
                <a:spcPts val="0"/>
              </a:spcBef>
              <a:buNone/>
            </a:pPr>
            <a:r>
              <a:rPr lang="en-GB"/>
              <a:t>Comparing</a:t>
            </a:r>
          </a:p>
        </p:txBody>
      </p:sp>
      <p:sp>
        <p:nvSpPr>
          <p:cNvPr id="146" name="Shape 146"/>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a:spcBef>
                <a:spcPts val="0"/>
              </a:spcBef>
              <a:buNone/>
            </a:pPr>
            <a:r>
              <a:rPr lang="en-GB" sz="2200"/>
              <a:t>Explaining the similarities and differences between two (or more) things.</a:t>
            </a:r>
          </a:p>
          <a:p>
            <a:pPr lvl="0">
              <a:spcBef>
                <a:spcPts val="0"/>
              </a:spcBef>
              <a:buNone/>
            </a:pPr>
            <a:r>
              <a:rPr lang="en-GB" sz="2200"/>
              <a:t>1. Identify what the similarity or difference relates to.</a:t>
            </a:r>
          </a:p>
          <a:p>
            <a:pPr lvl="0">
              <a:spcBef>
                <a:spcPts val="0"/>
              </a:spcBef>
              <a:buNone/>
            </a:pPr>
            <a:r>
              <a:rPr lang="en-GB" sz="2200"/>
              <a:t>2. Give the facts about each to back yourself up.</a:t>
            </a:r>
          </a:p>
          <a:p>
            <a:pPr lvl="0">
              <a:spcBef>
                <a:spcPts val="0"/>
              </a:spcBef>
              <a:buNone/>
            </a:pPr>
            <a:r>
              <a:rPr lang="en-GB" sz="2200"/>
              <a:t>One difference between ___ and ___ is ___ because one is ___ whereas the other is ___.</a:t>
            </a:r>
          </a:p>
          <a:p>
            <a:pPr lvl="0">
              <a:spcBef>
                <a:spcPts val="0"/>
              </a:spcBef>
              <a:buNone/>
            </a:pPr>
            <a:r>
              <a:rPr lang="en-GB" sz="2200"/>
              <a:t>One similarity between ___ and ___ is ___ because both ___.</a:t>
            </a:r>
          </a:p>
          <a:p>
            <a:pPr lvl="0">
              <a:spcBef>
                <a:spcPts val="0"/>
              </a:spcBef>
              <a:buNone/>
            </a:pPr>
            <a:r>
              <a:rPr lang="en-GB" sz="2200"/>
              <a:t>___ is superior to ___ in relation to ___ because ___.</a:t>
            </a:r>
          </a:p>
          <a:p>
            <a:pPr lvl="0">
              <a:spcBef>
                <a:spcPts val="0"/>
              </a:spcBef>
              <a:buNone/>
            </a:pPr>
            <a:endParaRPr/>
          </a:p>
        </p:txBody>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On-screen Show (4:3)</PresentationFormat>
  <Paragraphs>38</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simple-dark-2</vt:lpstr>
      <vt:lpstr>dark-gradient</vt:lpstr>
      <vt:lpstr>Biological Psychology</vt:lpstr>
      <vt:lpstr>What claim is made?  Do you agree?</vt:lpstr>
      <vt:lpstr>What we need to learn...</vt:lpstr>
      <vt:lpstr>The nervous system</vt:lpstr>
      <vt:lpstr>Label the lobes and the shaded areas</vt:lpstr>
      <vt:lpstr>The Brain</vt:lpstr>
      <vt:lpstr>Investigating the brain with scans</vt:lpstr>
      <vt:lpstr>CAT/CT, PET or fMRI?</vt:lpstr>
      <vt:lpstr>Comparing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Psychology</dc:title>
  <dc:creator>Aidan Sammons</dc:creator>
  <cp:lastModifiedBy>Aidan Sammons</cp:lastModifiedBy>
  <cp:revision>1</cp:revision>
  <dcterms:modified xsi:type="dcterms:W3CDTF">2017-06-08T19:58:29Z</dcterms:modified>
</cp:coreProperties>
</file>