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9" r:id="rId2"/>
    <p:sldId id="260" r:id="rId3"/>
    <p:sldId id="261" r:id="rId4"/>
    <p:sldId id="262" r:id="rId5"/>
    <p:sldId id="265" r:id="rId6"/>
    <p:sldId id="256" r:id="rId7"/>
    <p:sldId id="257" r:id="rId8"/>
    <p:sldId id="263" r:id="rId9"/>
    <p:sldId id="264" r:id="rId10"/>
    <p:sldId id="268" r:id="rId11"/>
    <p:sldId id="266" r:id="rId12"/>
    <p:sldId id="267" r:id="rId13"/>
    <p:sldId id="269" r:id="rId14"/>
    <p:sldId id="272" r:id="rId15"/>
    <p:sldId id="273" r:id="rId16"/>
    <p:sldId id="271" r:id="rId17"/>
    <p:sldId id="270" r:id="rId18"/>
    <p:sldId id="274" r:id="rId19"/>
    <p:sldId id="276" r:id="rId20"/>
    <p:sldId id="27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77" autoAdjust="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888851-1707-4AA5-9C6D-22491D144956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321300-D354-4065-9A24-D6A9F81B469F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DEC1E-812C-48E2-B9DC-D1660013CE2F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63F3E-BFCB-4F16-81D5-E5871BE250BA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11</a:t>
            </a:fld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13</a:t>
            </a:fld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15</a:t>
            </a:fld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16</a:t>
            </a:fld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17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19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1658CE-0CBA-4D16-AD14-B38A3AD74495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863F3E-BFCB-4F16-81D5-E5871BE250BA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A1512-D4F0-49EF-A34C-EC9B96219CF2}" type="datetimeFigureOut">
              <a:rPr lang="en-GB" smtClean="0"/>
              <a:pPr/>
              <a:t>04/09/2010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D3E1D3-A659-4C29-8F56-15DF725C15FC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7735198" y="544919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psychlotron.org.uk</a:t>
            </a:r>
            <a:endParaRPr lang="en-GB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Welcome to Psychology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reason did you give for the rude behaviour of the student in the scenario?</a:t>
            </a:r>
          </a:p>
          <a:p>
            <a:r>
              <a:rPr lang="en-GB" dirty="0" smtClean="0"/>
              <a:t>Was the reason you attributed </a:t>
            </a:r>
            <a:r>
              <a:rPr lang="en-GB" b="1" dirty="0" smtClean="0"/>
              <a:t>dispositional</a:t>
            </a:r>
            <a:r>
              <a:rPr lang="en-GB" dirty="0" smtClean="0"/>
              <a:t> or </a:t>
            </a:r>
            <a:r>
              <a:rPr lang="en-GB" b="1" dirty="0" smtClean="0"/>
              <a:t>situational</a:t>
            </a:r>
            <a:r>
              <a:rPr lang="en-GB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Score the questionnaires</a:t>
            </a:r>
            <a:endParaRPr lang="en-GB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I’m like this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It depends on the situation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I’m like this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Serious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Light-hearted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Lenient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Firm</a:t>
                      </a:r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/>
                        <a:t>Sceptical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/>
                        <a:t>Trusting</a:t>
                      </a:r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39552" y="4077072"/>
            <a:ext cx="2448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Ticking here represents a dispositional view of behaviour</a:t>
            </a:r>
            <a:endParaRPr lang="en-GB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5004048" y="4077072"/>
            <a:ext cx="24482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Ticking here represents a situational view of behaviour</a:t>
            </a:r>
            <a:endParaRPr lang="en-GB" sz="2400" dirty="0"/>
          </a:p>
        </p:txBody>
      </p:sp>
      <p:cxnSp>
        <p:nvCxnSpPr>
          <p:cNvPr id="13" name="Straight Arrow Connector 12"/>
          <p:cNvCxnSpPr/>
          <p:nvPr/>
        </p:nvCxnSpPr>
        <p:spPr>
          <a:xfrm rot="5400000" flipH="1" flipV="1">
            <a:off x="1367644" y="2528900"/>
            <a:ext cx="1584176" cy="136815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475656" y="2420888"/>
            <a:ext cx="4824536" cy="158417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0800000">
            <a:off x="4427984" y="3212976"/>
            <a:ext cx="1512168" cy="864096"/>
          </a:xfrm>
          <a:prstGeom prst="straightConnector1">
            <a:avLst/>
          </a:prstGeom>
          <a:ln w="57150">
            <a:solidFill>
              <a:schemeClr val="accent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Results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268760"/>
          <a:ext cx="8229600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Dispositional</a:t>
                      </a:r>
                      <a:r>
                        <a:rPr lang="en-GB" sz="2000" baseline="0" dirty="0" smtClean="0"/>
                        <a:t> scores for other person</a:t>
                      </a:r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/>
                        <a:t>Dispositional scores for self</a:t>
                      </a:r>
                      <a:endParaRPr lang="en-GB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 smtClean="0"/>
                    </a:p>
                    <a:p>
                      <a:endParaRPr lang="en-GB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67544" y="3789040"/>
          <a:ext cx="8280920" cy="17068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4140460"/>
                <a:gridCol w="4140460"/>
              </a:tblGrid>
              <a:tr h="370840">
                <a:tc gridSpan="2">
                  <a:txBody>
                    <a:bodyPr/>
                    <a:lstStyle/>
                    <a:p>
                      <a:r>
                        <a:rPr lang="en-GB" sz="2000" dirty="0" smtClean="0"/>
                        <a:t>Results of similar study by Kite (1991)</a:t>
                      </a:r>
                      <a:endParaRPr lang="en-GB" sz="20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16.4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12.0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en-GB" sz="2000" b="1" dirty="0" smtClean="0"/>
                        <a:t>Results of similar study</a:t>
                      </a:r>
                      <a:r>
                        <a:rPr lang="en-GB" sz="2000" b="1" baseline="0" dirty="0" smtClean="0"/>
                        <a:t> by </a:t>
                      </a:r>
                      <a:r>
                        <a:rPr lang="en-GB" sz="2000" b="1" baseline="0" dirty="0" err="1" smtClean="0"/>
                        <a:t>Nisbett</a:t>
                      </a:r>
                      <a:r>
                        <a:rPr lang="en-GB" sz="2000" b="1" baseline="0" dirty="0" smtClean="0"/>
                        <a:t> et al (1973)</a:t>
                      </a:r>
                      <a:endParaRPr lang="en-GB" sz="20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15.1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/>
                        <a:t>11.9</a:t>
                      </a:r>
                      <a:endParaRPr lang="en-GB" sz="2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547664" y="5589240"/>
            <a:ext cx="61206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 smtClean="0"/>
              <a:t>What conclusions (if any) can we draw from these data?</a:t>
            </a:r>
            <a:endParaRPr lang="en-GB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Biases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Our observations of other people often contain </a:t>
            </a:r>
            <a:r>
              <a:rPr lang="en-GB" b="1" dirty="0" smtClean="0"/>
              <a:t>biases</a:t>
            </a:r>
            <a:r>
              <a:rPr lang="en-GB" dirty="0" smtClean="0"/>
              <a:t> that we don’t notice.</a:t>
            </a:r>
          </a:p>
          <a:p>
            <a:pPr lvl="1"/>
            <a:r>
              <a:rPr lang="en-GB" dirty="0" smtClean="0"/>
              <a:t>When it’s us we blame the </a:t>
            </a:r>
            <a:r>
              <a:rPr lang="en-GB" b="1" dirty="0" smtClean="0"/>
              <a:t>situation</a:t>
            </a:r>
          </a:p>
          <a:p>
            <a:pPr lvl="1"/>
            <a:r>
              <a:rPr lang="en-GB" dirty="0" smtClean="0"/>
              <a:t>When it’s someone else we blame </a:t>
            </a:r>
            <a:r>
              <a:rPr lang="en-GB" b="1" dirty="0" smtClean="0"/>
              <a:t>them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If we assume that the student was just a rude/arrogant/obnoxious person, how might we act towards her next time we met?</a:t>
            </a:r>
          </a:p>
          <a:p>
            <a:r>
              <a:rPr lang="en-GB" dirty="0" smtClean="0"/>
              <a:t>How might our actions be different if we made a situational attribution (e.g. She had just received some bad news)?</a:t>
            </a:r>
          </a:p>
          <a:p>
            <a:r>
              <a:rPr lang="en-GB" dirty="0" smtClean="0"/>
              <a:t> Why does it matter?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Why might it be important for a psychologist to be aware of her own biases?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You are about to see a photograph.  You have 5 seconds to decide what’s happening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55576" y="2492896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What did you see?</a:t>
            </a:r>
            <a:endParaRPr lang="en-GB" sz="4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4" name="Content Placeholder 3" descr="policeChas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3088" b="13508"/>
          <a:stretch>
            <a:fillRect/>
          </a:stretch>
        </p:blipFill>
        <p:spPr>
          <a:xfrm>
            <a:off x="0" y="1556792"/>
            <a:ext cx="9144001" cy="4896544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Critical psychological thinking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We all make assumptions about other people and these assumptions are often biased.  If we remain unaware of our assumptions and biases we are in danger of drawing mistaken conclusions. 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Homework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Log on to the Psychology VLE (it’s linked to the school intranet &amp; website)</a:t>
            </a:r>
          </a:p>
          <a:p>
            <a:r>
              <a:rPr lang="en-GB" dirty="0" smtClean="0"/>
              <a:t>Use the Psychology handbook to help you...</a:t>
            </a:r>
          </a:p>
          <a:p>
            <a:pPr lvl="1"/>
            <a:r>
              <a:rPr lang="en-GB" dirty="0" smtClean="0"/>
              <a:t>Complete your </a:t>
            </a:r>
            <a:r>
              <a:rPr lang="en-GB" b="1" dirty="0" smtClean="0"/>
              <a:t>profile</a:t>
            </a:r>
          </a:p>
          <a:p>
            <a:pPr lvl="1"/>
            <a:r>
              <a:rPr lang="en-GB" dirty="0" smtClean="0"/>
              <a:t>Find your </a:t>
            </a:r>
            <a:r>
              <a:rPr lang="en-GB" b="1" dirty="0" smtClean="0"/>
              <a:t>blog</a:t>
            </a:r>
            <a:r>
              <a:rPr lang="en-GB" dirty="0" smtClean="0"/>
              <a:t> and make an entry...</a:t>
            </a:r>
            <a:endParaRPr lang="en-GB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What do you think psychology is?  </a:t>
            </a:r>
          </a:p>
          <a:p>
            <a:r>
              <a:rPr lang="en-GB" dirty="0" smtClean="0"/>
              <a:t>What do you hope you will learn?</a:t>
            </a:r>
            <a:endParaRPr lang="en-GB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Blog entry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Describe a situation where you were wrong about </a:t>
            </a:r>
            <a:r>
              <a:rPr lang="en-GB" b="1" dirty="0" smtClean="0"/>
              <a:t>someone</a:t>
            </a:r>
            <a:r>
              <a:rPr lang="en-GB" dirty="0" smtClean="0"/>
              <a:t> because your thinking was </a:t>
            </a:r>
            <a:r>
              <a:rPr lang="en-GB" b="1" dirty="0" smtClean="0"/>
              <a:t>biased</a:t>
            </a:r>
            <a:r>
              <a:rPr lang="en-GB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Here’s what you’ll learn this term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Strand</a:t>
                      </a:r>
                      <a:r>
                        <a:rPr lang="en-GB" sz="2400" baseline="0" dirty="0" smtClean="0"/>
                        <a:t> 1 (2hr/wk)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Strand 2 (2hr/wk)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Strand 3 (1hr/</a:t>
                      </a:r>
                      <a:r>
                        <a:rPr lang="en-GB" sz="2400" dirty="0" err="1" smtClean="0"/>
                        <a:t>fnt</a:t>
                      </a:r>
                      <a:r>
                        <a:rPr lang="en-GB" sz="2400" dirty="0" smtClean="0"/>
                        <a:t>)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How do we perceive the world?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How are we affected by the behaviour</a:t>
                      </a:r>
                      <a:r>
                        <a:rPr lang="en-GB" sz="2400" baseline="0" dirty="0" smtClean="0"/>
                        <a:t> of others?</a:t>
                      </a:r>
                      <a:endParaRPr lang="en-GB" sz="24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en-GB" sz="2400" dirty="0" smtClean="0"/>
                        <a:t>Regular assessment &amp; feedback</a:t>
                      </a:r>
                      <a:endParaRPr lang="en-GB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Why do people</a:t>
                      </a:r>
                      <a:r>
                        <a:rPr lang="en-GB" sz="2400" baseline="0" dirty="0" smtClean="0"/>
                        <a:t> get phobias and OCD?</a:t>
                      </a:r>
                      <a:endParaRPr lang="en-GB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400" dirty="0" smtClean="0"/>
                        <a:t>How do psychologists do their research?</a:t>
                      </a:r>
                      <a:endParaRPr lang="en-GB" sz="2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But above all, you’ll learn how to think like a psychologist...</a:t>
            </a:r>
          </a:p>
          <a:p>
            <a:pPr algn="r">
              <a:buNone/>
            </a:pPr>
            <a:endParaRPr lang="en-GB" dirty="0" smtClean="0"/>
          </a:p>
          <a:p>
            <a:pPr algn="r">
              <a:buNone/>
            </a:pPr>
            <a:r>
              <a:rPr lang="en-GB" dirty="0" smtClean="0"/>
              <a:t>...critically and scientifically!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Psychology is all about explaining people’s behaviour.  Let’s have a go. 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Imagine that...</a:t>
            </a:r>
            <a:endParaRPr lang="en-GB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sz="2800" dirty="0" smtClean="0"/>
              <a:t>...you are walking across the playground and you pass another sixth former, who you recognise as a student from a different form.  Being the friendly person you are, you smile at her and say ‘hello’.  She responds by looking directly at you with a scowl on her face and says nothing.</a:t>
            </a:r>
          </a:p>
          <a:p>
            <a:pPr>
              <a:buNone/>
            </a:pPr>
            <a:endParaRPr lang="en-GB" sz="2800" dirty="0"/>
          </a:p>
          <a:p>
            <a:pPr algn="ctr">
              <a:buNone/>
            </a:pPr>
            <a:r>
              <a:rPr lang="en-GB" sz="2800" dirty="0" smtClean="0"/>
              <a:t>To what do you attribute her rude behaviour? Note down your ideas on a sheet of paper.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How well do you know...</a:t>
            </a:r>
            <a:endParaRPr lang="en-GB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1196752"/>
            <a:ext cx="3816424" cy="5088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331640" y="4725144"/>
            <a:ext cx="60486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 smtClean="0"/>
              <a:t>Simon </a:t>
            </a:r>
            <a:r>
              <a:rPr lang="en-GB" sz="7200" dirty="0" err="1" smtClean="0"/>
              <a:t>Cowell</a:t>
            </a:r>
            <a:r>
              <a:rPr lang="en-GB" sz="7200" dirty="0" smtClean="0"/>
              <a:t>?</a:t>
            </a:r>
            <a:endParaRPr lang="en-GB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Now complete the questionnaire again, but this time about yourself.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Explaining people’s behaviour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Situational explanations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GB" dirty="0" smtClean="0"/>
              <a:t>Sometimes we explain people’s behaviour in terms of the situation they are/were in.</a:t>
            </a:r>
          </a:p>
          <a:p>
            <a:r>
              <a:rPr lang="en-GB" dirty="0" smtClean="0"/>
              <a:t>E.g. ‘He crashed his car because  the road was icy.’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GB" dirty="0" smtClean="0"/>
              <a:t>Dispositional explanations</a:t>
            </a:r>
            <a:endParaRPr lang="en-GB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GB" dirty="0" smtClean="0"/>
              <a:t>Other times we explain people’s behaviour in terms of their personal qualities.</a:t>
            </a:r>
          </a:p>
          <a:p>
            <a:r>
              <a:rPr lang="en-GB" dirty="0" smtClean="0"/>
              <a:t>E.g. ‘he crashed his car because he’s a bad driver.’ 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600</Words>
  <Application>Microsoft Office PowerPoint</Application>
  <PresentationFormat>On-screen Show (4:3)</PresentationFormat>
  <Paragraphs>97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Welcome to Psychology</vt:lpstr>
      <vt:lpstr>Slide 2</vt:lpstr>
      <vt:lpstr>Here’s what you’ll learn this term</vt:lpstr>
      <vt:lpstr>Slide 4</vt:lpstr>
      <vt:lpstr>Slide 5</vt:lpstr>
      <vt:lpstr>Imagine that...</vt:lpstr>
      <vt:lpstr>How well do you know...</vt:lpstr>
      <vt:lpstr>Slide 8</vt:lpstr>
      <vt:lpstr>Explaining people’s behaviour</vt:lpstr>
      <vt:lpstr>Slide 10</vt:lpstr>
      <vt:lpstr>Score the questionnaires</vt:lpstr>
      <vt:lpstr>Results</vt:lpstr>
      <vt:lpstr>Biases</vt:lpstr>
      <vt:lpstr>Slide 14</vt:lpstr>
      <vt:lpstr>Slide 15</vt:lpstr>
      <vt:lpstr>Slide 16</vt:lpstr>
      <vt:lpstr>Slide 17</vt:lpstr>
      <vt:lpstr>Critical psychological thinking</vt:lpstr>
      <vt:lpstr>Homework</vt:lpstr>
      <vt:lpstr>Blog entry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Imagine that...</dc:title>
  <dc:creator>Aidan</dc:creator>
  <cp:lastModifiedBy>Aidan</cp:lastModifiedBy>
  <cp:revision>14</cp:revision>
  <dcterms:created xsi:type="dcterms:W3CDTF">2010-09-04T16:20:31Z</dcterms:created>
  <dcterms:modified xsi:type="dcterms:W3CDTF">2010-09-04T19:08:01Z</dcterms:modified>
</cp:coreProperties>
</file>