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69" r:id="rId15"/>
    <p:sldId id="271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117D78-BA5F-4254-851C-65E2EDD59F06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DF4BDE-DCF3-47F1-8B50-F58DE7588B1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F9C0C-137B-4CCD-B7DB-66DD0446AC80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DAA365-BEE9-4D10-BF90-63C85DF7017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AA365-BEE9-4D10-BF90-63C85DF7017A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AA365-BEE9-4D10-BF90-63C85DF7017A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AA365-BEE9-4D10-BF90-63C85DF7017A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AA365-BEE9-4D10-BF90-63C85DF7017A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AA365-BEE9-4D10-BF90-63C85DF7017A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AA365-BEE9-4D10-BF90-63C85DF7017A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AA365-BEE9-4D10-BF90-63C85DF7017A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AA365-BEE9-4D10-BF90-63C85DF7017A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AA365-BEE9-4D10-BF90-63C85DF7017A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AA365-BEE9-4D10-BF90-63C85DF7017A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AA365-BEE9-4D10-BF90-63C85DF7017A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AA365-BEE9-4D10-BF90-63C85DF7017A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B3423-76BE-421F-82A5-ABF72E286E51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B3423-76BE-421F-82A5-ABF72E286E51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B3423-76BE-421F-82A5-ABF72E286E51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B3423-76BE-421F-82A5-ABF72E286E51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664F-C634-43D1-902A-C5471196D313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85FD-8016-44C5-8034-4B67D3ACB23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664F-C634-43D1-902A-C5471196D313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85FD-8016-44C5-8034-4B67D3ACB23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664F-C634-43D1-902A-C5471196D313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85FD-8016-44C5-8034-4B67D3ACB23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664F-C634-43D1-902A-C5471196D313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85FD-8016-44C5-8034-4B67D3ACB23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664F-C634-43D1-902A-C5471196D313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85FD-8016-44C5-8034-4B67D3ACB23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664F-C634-43D1-902A-C5471196D313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85FD-8016-44C5-8034-4B67D3ACB23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664F-C634-43D1-902A-C5471196D313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85FD-8016-44C5-8034-4B67D3ACB23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664F-C634-43D1-902A-C5471196D313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85FD-8016-44C5-8034-4B67D3ACB23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664F-C634-43D1-902A-C5471196D313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85FD-8016-44C5-8034-4B67D3ACB23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664F-C634-43D1-902A-C5471196D313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85FD-8016-44C5-8034-4B67D3ACB23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664F-C634-43D1-902A-C5471196D313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85FD-8016-44C5-8034-4B67D3ACB23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A664F-C634-43D1-902A-C5471196D313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C85FD-8016-44C5-8034-4B67D3ACB23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IGQmdoK_ZfY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What’s in the box?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Each group has a box with something in it.  You have two minutes to work out what’s in the box, but you are not allowed to open it to look inside.  Make a note of:</a:t>
            </a:r>
          </a:p>
          <a:p>
            <a:pPr marL="914400" lvl="1" indent="-514350">
              <a:buAutoNum type="arabicPeriod"/>
            </a:pPr>
            <a:r>
              <a:rPr lang="en-GB" dirty="0" smtClean="0"/>
              <a:t>Your conclusion(s)</a:t>
            </a:r>
          </a:p>
          <a:p>
            <a:pPr marL="914400" lvl="1" indent="-514350">
              <a:buAutoNum type="arabicPeriod"/>
            </a:pPr>
            <a:r>
              <a:rPr lang="en-GB" dirty="0" smtClean="0"/>
              <a:t>The evidence on which these are based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Cognitive psychologists investigate thinking by manipulating what people take into their minds (information) and observing what comes out (behaviour)</a:t>
            </a:r>
          </a:p>
          <a:p>
            <a:pPr lvl="1"/>
            <a:r>
              <a:rPr lang="en-GB" dirty="0" smtClean="0"/>
              <a:t>We can develop </a:t>
            </a:r>
            <a:r>
              <a:rPr lang="en-GB" b="1" dirty="0" smtClean="0"/>
              <a:t>theories</a:t>
            </a:r>
            <a:r>
              <a:rPr lang="en-GB" dirty="0" smtClean="0"/>
              <a:t> about how people’s minds work by comparing input and output</a:t>
            </a:r>
            <a:endParaRPr lang="en-GB" dirty="0"/>
          </a:p>
          <a:p>
            <a:pPr lvl="1"/>
            <a:r>
              <a:rPr lang="en-GB" dirty="0" smtClean="0"/>
              <a:t>Good theories will allow us to </a:t>
            </a:r>
            <a:r>
              <a:rPr lang="en-GB" b="1" dirty="0" smtClean="0"/>
              <a:t>predict</a:t>
            </a:r>
            <a:r>
              <a:rPr lang="en-GB" dirty="0" smtClean="0"/>
              <a:t> the output from the input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GB" dirty="0" smtClean="0"/>
              <a:t>How observant are you?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332656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/>
              <a:t>Count the number of passes made by the team wearing white.</a:t>
            </a:r>
            <a:endParaRPr lang="en-GB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Use </a:t>
            </a:r>
            <a:r>
              <a:rPr lang="en-GB" dirty="0" smtClean="0"/>
              <a:t>the video </a:t>
            </a:r>
            <a:r>
              <a:rPr lang="en-GB" dirty="0" smtClean="0"/>
              <a:t>at: </a:t>
            </a:r>
            <a:r>
              <a:rPr lang="en-GB" dirty="0" smtClean="0">
                <a:hlinkClick r:id="rId3"/>
              </a:rPr>
              <a:t>http</a:t>
            </a:r>
            <a:r>
              <a:rPr lang="en-GB" dirty="0" smtClean="0">
                <a:hlinkClick r:id="rId3"/>
              </a:rPr>
              <a:t>://</a:t>
            </a:r>
            <a:r>
              <a:rPr lang="en-GB" dirty="0" smtClean="0">
                <a:hlinkClick r:id="rId3"/>
              </a:rPr>
              <a:t>www.youtube.com/watch?v=IGQmdoK_ZfY</a:t>
            </a:r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does this demonstration tell us about what people’s minds are like?</a:t>
            </a:r>
          </a:p>
          <a:p>
            <a:r>
              <a:rPr lang="en-GB" dirty="0" smtClean="0"/>
              <a:t>How could we change the demonstration to find out a bit more?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But remember...</a:t>
            </a:r>
            <a:endParaRPr lang="en-GB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9018" y="1196752"/>
            <a:ext cx="452596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11560" y="4581128"/>
            <a:ext cx="7704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/>
              <a:t>Whilst the mind is in some ways </a:t>
            </a:r>
            <a:r>
              <a:rPr lang="en-GB" sz="3200" b="1" dirty="0" smtClean="0"/>
              <a:t>like</a:t>
            </a:r>
            <a:r>
              <a:rPr lang="en-GB" sz="3200" dirty="0" smtClean="0"/>
              <a:t> a computer, the mind is not </a:t>
            </a:r>
            <a:r>
              <a:rPr lang="en-GB" sz="3200" b="1" dirty="0" smtClean="0"/>
              <a:t>in fact</a:t>
            </a:r>
            <a:r>
              <a:rPr lang="en-GB" sz="3200" dirty="0" smtClean="0"/>
              <a:t> a computer.  </a:t>
            </a:r>
          </a:p>
          <a:p>
            <a:pPr algn="ctr"/>
            <a:r>
              <a:rPr lang="en-GB" sz="3200" dirty="0" smtClean="0"/>
              <a:t>How are the two things different?</a:t>
            </a:r>
            <a:endParaRPr lang="en-GB" sz="3200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7388850" y="1385818"/>
            <a:ext cx="3140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Image: www.ntkcomputer.com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Homework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Think up </a:t>
            </a:r>
            <a:r>
              <a:rPr lang="en-GB" b="1" dirty="0" smtClean="0"/>
              <a:t>three</a:t>
            </a:r>
            <a:r>
              <a:rPr lang="en-GB" dirty="0" smtClean="0"/>
              <a:t> questions about people’s thinking processes.  </a:t>
            </a:r>
          </a:p>
          <a:p>
            <a:pPr lvl="1"/>
            <a:r>
              <a:rPr lang="en-GB" dirty="0" smtClean="0"/>
              <a:t>Choose </a:t>
            </a:r>
            <a:r>
              <a:rPr lang="en-GB" b="1" dirty="0" smtClean="0"/>
              <a:t>one</a:t>
            </a:r>
            <a:r>
              <a:rPr lang="en-GB" dirty="0" smtClean="0"/>
              <a:t> of those questions and suggest how you could get an answer for it.  </a:t>
            </a:r>
          </a:p>
          <a:p>
            <a:pPr lvl="1"/>
            <a:r>
              <a:rPr lang="en-GB" dirty="0" smtClean="0"/>
              <a:t>Remember that cognitive psychologists manipulate </a:t>
            </a:r>
            <a:r>
              <a:rPr lang="en-GB" b="1" dirty="0" smtClean="0"/>
              <a:t>inputs</a:t>
            </a:r>
            <a:r>
              <a:rPr lang="en-GB" dirty="0" smtClean="0"/>
              <a:t> and compare them with </a:t>
            </a:r>
            <a:r>
              <a:rPr lang="en-GB" b="1" dirty="0" smtClean="0"/>
              <a:t>outputs</a:t>
            </a:r>
            <a:r>
              <a:rPr lang="en-GB" dirty="0" smtClean="0"/>
              <a:t>.</a:t>
            </a:r>
          </a:p>
          <a:p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Reflection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Thinking about this lesson, note down:</a:t>
            </a:r>
          </a:p>
          <a:p>
            <a:pPr lvl="1"/>
            <a:r>
              <a:rPr lang="en-GB" dirty="0"/>
              <a:t>T</a:t>
            </a:r>
            <a:r>
              <a:rPr lang="en-GB" dirty="0" smtClean="0"/>
              <a:t>he most </a:t>
            </a:r>
            <a:r>
              <a:rPr lang="en-GB" b="1" dirty="0" smtClean="0"/>
              <a:t>interesting</a:t>
            </a:r>
            <a:r>
              <a:rPr lang="en-GB" dirty="0" smtClean="0"/>
              <a:t> thing you have learned;</a:t>
            </a:r>
          </a:p>
          <a:p>
            <a:pPr lvl="1"/>
            <a:r>
              <a:rPr lang="en-GB" dirty="0"/>
              <a:t>T</a:t>
            </a:r>
            <a:r>
              <a:rPr lang="en-GB" dirty="0" smtClean="0"/>
              <a:t>he most </a:t>
            </a:r>
            <a:r>
              <a:rPr lang="en-GB" b="1" dirty="0" smtClean="0"/>
              <a:t>difficult</a:t>
            </a:r>
            <a:r>
              <a:rPr lang="en-GB" dirty="0" smtClean="0"/>
              <a:t> thing you have done.</a:t>
            </a:r>
          </a:p>
          <a:p>
            <a:r>
              <a:rPr lang="en-GB" dirty="0" smtClean="0"/>
              <a:t>What made these things interesting/difficult?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Today’s session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We</a:t>
                      </a:r>
                      <a:r>
                        <a:rPr lang="en-GB" sz="2400" baseline="0" dirty="0" smtClean="0"/>
                        <a:t> are learning about...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We are learning how to...</a:t>
                      </a:r>
                      <a:endParaRPr lang="en-GB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2400" dirty="0" smtClean="0"/>
                        <a:t>Metaphors in psychology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2400" dirty="0" smtClean="0"/>
                        <a:t>Cognitive psychology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2400" dirty="0" smtClean="0"/>
                        <a:t>Perceiving the world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2400" dirty="0" smtClean="0"/>
                        <a:t>Think like psychologists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2400" dirty="0" smtClean="0"/>
                        <a:t>Think critically</a:t>
                      </a:r>
                      <a:endParaRPr lang="en-GB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oxClos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10644" y="3429000"/>
            <a:ext cx="2857500" cy="25050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big problem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Psychologists study mental processes, but mental processes cannot be directly observed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3717032"/>
            <a:ext cx="2232248" cy="193899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There is a mind in here but we can’t </a:t>
            </a:r>
            <a:r>
              <a:rPr lang="en-GB" sz="2400" b="1" dirty="0" smtClean="0"/>
              <a:t>open </a:t>
            </a:r>
            <a:r>
              <a:rPr lang="en-GB" sz="2400" dirty="0" smtClean="0"/>
              <a:t>the box to look at it...</a:t>
            </a:r>
            <a:endParaRPr lang="en-GB" sz="2400" dirty="0"/>
          </a:p>
        </p:txBody>
      </p:sp>
      <p:cxnSp>
        <p:nvCxnSpPr>
          <p:cNvPr id="8" name="Straight Arrow Connector 7"/>
          <p:cNvCxnSpPr>
            <a:stCxn id="6" idx="3"/>
          </p:cNvCxnSpPr>
          <p:nvPr/>
        </p:nvCxnSpPr>
        <p:spPr>
          <a:xfrm flipV="1">
            <a:off x="2771800" y="4653136"/>
            <a:ext cx="1152128" cy="3339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588224" y="3645024"/>
            <a:ext cx="2232248" cy="230832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...however, we can do things to the </a:t>
            </a:r>
            <a:r>
              <a:rPr lang="en-GB" sz="2400" b="1" dirty="0" smtClean="0"/>
              <a:t>whole box </a:t>
            </a:r>
            <a:r>
              <a:rPr lang="en-GB" sz="2400" dirty="0" smtClean="0"/>
              <a:t>that will give us clues about what it’s like </a:t>
            </a:r>
            <a:endParaRPr lang="en-GB" sz="2400" dirty="0"/>
          </a:p>
        </p:txBody>
      </p:sp>
      <p:cxnSp>
        <p:nvCxnSpPr>
          <p:cNvPr id="12" name="Straight Arrow Connector 11"/>
          <p:cNvCxnSpPr>
            <a:stCxn id="11" idx="1"/>
          </p:cNvCxnSpPr>
          <p:nvPr/>
        </p:nvCxnSpPr>
        <p:spPr>
          <a:xfrm rot="10800000">
            <a:off x="5796136" y="4725144"/>
            <a:ext cx="792088" cy="7404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Cognitive psychology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Cognition = thinking</a:t>
            </a:r>
          </a:p>
          <a:p>
            <a:r>
              <a:rPr lang="en-GB" dirty="0" smtClean="0"/>
              <a:t>Cognitive psychology is the scientific study of thinking processes like:</a:t>
            </a:r>
          </a:p>
          <a:p>
            <a:pPr lvl="1"/>
            <a:r>
              <a:rPr lang="en-GB" dirty="0" smtClean="0"/>
              <a:t>Perception</a:t>
            </a:r>
          </a:p>
          <a:p>
            <a:pPr lvl="1"/>
            <a:r>
              <a:rPr lang="en-GB" dirty="0" smtClean="0"/>
              <a:t>Attention</a:t>
            </a:r>
          </a:p>
          <a:p>
            <a:pPr lvl="1"/>
            <a:r>
              <a:rPr lang="en-GB" dirty="0" smtClean="0"/>
              <a:t>Memory</a:t>
            </a:r>
          </a:p>
          <a:p>
            <a:pPr lvl="1"/>
            <a:r>
              <a:rPr lang="en-GB" dirty="0" smtClean="0"/>
              <a:t>Problem solving</a:t>
            </a:r>
            <a:endParaRPr lang="en-GB" dirty="0"/>
          </a:p>
        </p:txBody>
      </p:sp>
      <p:sp>
        <p:nvSpPr>
          <p:cNvPr id="4" name="Oval 3"/>
          <p:cNvSpPr/>
          <p:nvPr/>
        </p:nvSpPr>
        <p:spPr>
          <a:xfrm>
            <a:off x="899592" y="3212976"/>
            <a:ext cx="2160240" cy="648072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a metaphor?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Describing one thing in terms of another</a:t>
            </a:r>
          </a:p>
          <a:p>
            <a:pPr lvl="1"/>
            <a:r>
              <a:rPr lang="en-GB" dirty="0" smtClean="0"/>
              <a:t>Metaphors give psychologists ways of describing the (unobservable) mind</a:t>
            </a:r>
          </a:p>
          <a:p>
            <a:pPr lvl="1"/>
            <a:r>
              <a:rPr lang="en-GB" dirty="0" smtClean="0"/>
              <a:t>In cognitive psychology, the mind is compared to a computer</a:t>
            </a:r>
          </a:p>
          <a:p>
            <a:r>
              <a:rPr lang="en-GB" dirty="0" smtClean="0"/>
              <a:t>How is the mind like a computer?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computer metaphor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857224" y="1928802"/>
            <a:ext cx="1785950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Input processes</a:t>
            </a:r>
            <a:endParaRPr lang="en-GB" sz="2800" dirty="0"/>
          </a:p>
        </p:txBody>
      </p:sp>
      <p:sp>
        <p:nvSpPr>
          <p:cNvPr id="4" name="Rectangle 3"/>
          <p:cNvSpPr/>
          <p:nvPr/>
        </p:nvSpPr>
        <p:spPr>
          <a:xfrm>
            <a:off x="3500430" y="1928802"/>
            <a:ext cx="2143140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Information manipulation processes</a:t>
            </a:r>
            <a:endParaRPr lang="en-GB" sz="2800" dirty="0"/>
          </a:p>
        </p:txBody>
      </p:sp>
      <p:sp>
        <p:nvSpPr>
          <p:cNvPr id="5" name="Rectangle 4"/>
          <p:cNvSpPr/>
          <p:nvPr/>
        </p:nvSpPr>
        <p:spPr>
          <a:xfrm>
            <a:off x="6500826" y="1928802"/>
            <a:ext cx="1785950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Output processes</a:t>
            </a:r>
            <a:endParaRPr lang="en-GB" sz="2800" dirty="0"/>
          </a:p>
        </p:txBody>
      </p:sp>
      <p:sp>
        <p:nvSpPr>
          <p:cNvPr id="6" name="Rectangle 5"/>
          <p:cNvSpPr/>
          <p:nvPr/>
        </p:nvSpPr>
        <p:spPr>
          <a:xfrm>
            <a:off x="3500430" y="4786322"/>
            <a:ext cx="2143140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Information storage</a:t>
            </a:r>
            <a:endParaRPr lang="en-GB" sz="2800" dirty="0"/>
          </a:p>
        </p:txBody>
      </p:sp>
      <p:sp>
        <p:nvSpPr>
          <p:cNvPr id="7" name="Right Arrow 6"/>
          <p:cNvSpPr/>
          <p:nvPr/>
        </p:nvSpPr>
        <p:spPr>
          <a:xfrm>
            <a:off x="2714612" y="2428868"/>
            <a:ext cx="714380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Arrow 7"/>
          <p:cNvSpPr/>
          <p:nvPr/>
        </p:nvSpPr>
        <p:spPr>
          <a:xfrm>
            <a:off x="5715008" y="2428868"/>
            <a:ext cx="714380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Up-Down Arrow 8"/>
          <p:cNvSpPr/>
          <p:nvPr/>
        </p:nvSpPr>
        <p:spPr>
          <a:xfrm>
            <a:off x="4286248" y="3571876"/>
            <a:ext cx="642942" cy="1143008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571868" y="1571612"/>
            <a:ext cx="1928826" cy="300039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1. Takes in a shape.</a:t>
            </a:r>
          </a:p>
          <a:p>
            <a:pPr algn="ctr"/>
            <a:r>
              <a:rPr lang="en-GB" dirty="0" smtClean="0"/>
              <a:t>2. Counts the vertices.</a:t>
            </a:r>
          </a:p>
          <a:p>
            <a:pPr algn="ctr"/>
            <a:r>
              <a:rPr lang="en-GB" dirty="0" smtClean="0"/>
              <a:t>3. Adds one to this number.</a:t>
            </a:r>
          </a:p>
          <a:p>
            <a:pPr algn="ctr"/>
            <a:r>
              <a:rPr lang="en-GB" dirty="0" smtClean="0"/>
              <a:t>4. Outputs a shape with the new number of vertices.</a:t>
            </a:r>
          </a:p>
          <a:p>
            <a:pPr algn="ctr"/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What does this information processor do?</a:t>
            </a:r>
            <a:endParaRPr lang="en-GB" sz="3600" dirty="0"/>
          </a:p>
        </p:txBody>
      </p:sp>
      <p:sp>
        <p:nvSpPr>
          <p:cNvPr id="15" name="Isosceles Triangle 14"/>
          <p:cNvSpPr/>
          <p:nvPr/>
        </p:nvSpPr>
        <p:spPr>
          <a:xfrm>
            <a:off x="1785918" y="2500306"/>
            <a:ext cx="928694" cy="9286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4143372" y="2428868"/>
            <a:ext cx="857256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ction Button: Custom 5">
            <a:hlinkClick r:id="" action="ppaction://noaction" highlightClick="1"/>
          </p:cNvPr>
          <p:cNvSpPr/>
          <p:nvPr/>
        </p:nvSpPr>
        <p:spPr>
          <a:xfrm>
            <a:off x="3428992" y="1357298"/>
            <a:ext cx="2214578" cy="3429024"/>
          </a:xfrm>
          <a:prstGeom prst="actionButtonBlank">
            <a:avLst/>
          </a:prstGeom>
          <a:solidFill>
            <a:schemeClr val="tx1">
              <a:lumMod val="50000"/>
            </a:schemeClr>
          </a:solidFill>
          <a:scene3d>
            <a:camera prst="orthographicFront"/>
            <a:lightRig rig="threePt" dir="t"/>
          </a:scene3d>
          <a:sp3d prstMaterial="metal">
            <a:bevelT w="152400" h="152400"/>
            <a:bevelB w="152400" h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What does this information processor do?</a:t>
            </a:r>
            <a:endParaRPr lang="en-GB" sz="3600" dirty="0"/>
          </a:p>
        </p:txBody>
      </p:sp>
      <p:sp>
        <p:nvSpPr>
          <p:cNvPr id="7" name="Rectangle 6"/>
          <p:cNvSpPr/>
          <p:nvPr/>
        </p:nvSpPr>
        <p:spPr>
          <a:xfrm>
            <a:off x="1785918" y="2643182"/>
            <a:ext cx="85725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gular Pentagon 7"/>
          <p:cNvSpPr/>
          <p:nvPr/>
        </p:nvSpPr>
        <p:spPr>
          <a:xfrm>
            <a:off x="4000496" y="2571744"/>
            <a:ext cx="928694" cy="928694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ction Button: Custom 5">
            <a:hlinkClick r:id="" action="ppaction://noaction" highlightClick="1"/>
          </p:cNvPr>
          <p:cNvSpPr/>
          <p:nvPr/>
        </p:nvSpPr>
        <p:spPr>
          <a:xfrm>
            <a:off x="3428992" y="1357298"/>
            <a:ext cx="2214578" cy="3429024"/>
          </a:xfrm>
          <a:prstGeom prst="actionButtonBlank">
            <a:avLst/>
          </a:prstGeom>
          <a:solidFill>
            <a:schemeClr val="tx1">
              <a:lumMod val="50000"/>
            </a:schemeClr>
          </a:solidFill>
          <a:scene3d>
            <a:camera prst="orthographicFront"/>
            <a:lightRig rig="threePt" dir="t"/>
          </a:scene3d>
          <a:sp3d prstMaterial="metal">
            <a:bevelT w="152400" h="152400"/>
            <a:bevelB w="152400" h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What will the output be?</a:t>
            </a:r>
            <a:endParaRPr lang="en-GB" sz="3600" dirty="0"/>
          </a:p>
        </p:txBody>
      </p:sp>
      <p:grpSp>
        <p:nvGrpSpPr>
          <p:cNvPr id="2" name="Group 28"/>
          <p:cNvGrpSpPr/>
          <p:nvPr/>
        </p:nvGrpSpPr>
        <p:grpSpPr>
          <a:xfrm>
            <a:off x="4214810" y="1643050"/>
            <a:ext cx="714380" cy="2857520"/>
            <a:chOff x="2428860" y="2214554"/>
            <a:chExt cx="714380" cy="2857520"/>
          </a:xfrm>
        </p:grpSpPr>
        <p:sp>
          <p:nvSpPr>
            <p:cNvPr id="26" name="Rectangle 25"/>
            <p:cNvSpPr/>
            <p:nvPr/>
          </p:nvSpPr>
          <p:spPr>
            <a:xfrm>
              <a:off x="2428860" y="2214554"/>
              <a:ext cx="714380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gular Pentagon 26"/>
            <p:cNvSpPr/>
            <p:nvPr/>
          </p:nvSpPr>
          <p:spPr>
            <a:xfrm>
              <a:off x="2428860" y="3286124"/>
              <a:ext cx="714380" cy="714380"/>
            </a:xfrm>
            <a:prstGeom prst="pent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Hexagon 27"/>
            <p:cNvSpPr/>
            <p:nvPr/>
          </p:nvSpPr>
          <p:spPr>
            <a:xfrm>
              <a:off x="2428860" y="4357694"/>
              <a:ext cx="714380" cy="714380"/>
            </a:xfrm>
            <a:prstGeom prst="hex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" name="Group 18"/>
          <p:cNvGrpSpPr/>
          <p:nvPr/>
        </p:nvGrpSpPr>
        <p:grpSpPr>
          <a:xfrm>
            <a:off x="1500166" y="1714488"/>
            <a:ext cx="714380" cy="2786082"/>
            <a:chOff x="1500166" y="2214554"/>
            <a:chExt cx="714380" cy="2786082"/>
          </a:xfrm>
        </p:grpSpPr>
        <p:sp>
          <p:nvSpPr>
            <p:cNvPr id="20" name="Isosceles Triangle 19"/>
            <p:cNvSpPr/>
            <p:nvPr/>
          </p:nvSpPr>
          <p:spPr>
            <a:xfrm>
              <a:off x="1500166" y="2214554"/>
              <a:ext cx="714380" cy="64294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500166" y="3214686"/>
              <a:ext cx="714380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gular Pentagon 21"/>
            <p:cNvSpPr/>
            <p:nvPr/>
          </p:nvSpPr>
          <p:spPr>
            <a:xfrm>
              <a:off x="1500166" y="4286256"/>
              <a:ext cx="714380" cy="714380"/>
            </a:xfrm>
            <a:prstGeom prst="pent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" name="Group 30"/>
          <p:cNvGrpSpPr/>
          <p:nvPr/>
        </p:nvGrpSpPr>
        <p:grpSpPr>
          <a:xfrm>
            <a:off x="4143372" y="1643050"/>
            <a:ext cx="785818" cy="2857520"/>
            <a:chOff x="2571736" y="1643050"/>
            <a:chExt cx="785818" cy="2857520"/>
          </a:xfrm>
        </p:grpSpPr>
        <p:sp>
          <p:nvSpPr>
            <p:cNvPr id="25" name="Rectangle 24"/>
            <p:cNvSpPr/>
            <p:nvPr/>
          </p:nvSpPr>
          <p:spPr>
            <a:xfrm>
              <a:off x="2571736" y="1643050"/>
              <a:ext cx="714380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gular Pentagon 28"/>
            <p:cNvSpPr/>
            <p:nvPr/>
          </p:nvSpPr>
          <p:spPr>
            <a:xfrm>
              <a:off x="2571736" y="2714620"/>
              <a:ext cx="714380" cy="714380"/>
            </a:xfrm>
            <a:prstGeom prst="pent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Hexagon 29"/>
            <p:cNvSpPr/>
            <p:nvPr/>
          </p:nvSpPr>
          <p:spPr>
            <a:xfrm>
              <a:off x="2571736" y="3786190"/>
              <a:ext cx="785818" cy="714380"/>
            </a:xfrm>
            <a:prstGeom prst="hex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" name="Action Button: Custom 5">
            <a:hlinkClick r:id="" action="ppaction://noaction" highlightClick="1"/>
          </p:cNvPr>
          <p:cNvSpPr/>
          <p:nvPr/>
        </p:nvSpPr>
        <p:spPr>
          <a:xfrm>
            <a:off x="3428992" y="1285860"/>
            <a:ext cx="2214578" cy="3429024"/>
          </a:xfrm>
          <a:prstGeom prst="actionButtonBlank">
            <a:avLst/>
          </a:prstGeom>
          <a:solidFill>
            <a:schemeClr val="tx1">
              <a:lumMod val="50000"/>
            </a:schemeClr>
          </a:solidFill>
          <a:scene3d>
            <a:camera prst="orthographicFront"/>
            <a:lightRig rig="threePt" dir="t"/>
          </a:scene3d>
          <a:sp3d prstMaterial="metal">
            <a:bevelT w="152400" h="152400"/>
            <a:bevelB w="152400" h="152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0.28751 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0533 L 0.3026 0.0053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478</Words>
  <Application>Microsoft Office PowerPoint</Application>
  <PresentationFormat>On-screen Show (4:3)</PresentationFormat>
  <Paragraphs>77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What’s in the box?</vt:lpstr>
      <vt:lpstr>Today’s session</vt:lpstr>
      <vt:lpstr>A big problem</vt:lpstr>
      <vt:lpstr>Cognitive psychology</vt:lpstr>
      <vt:lpstr>What is a metaphor?</vt:lpstr>
      <vt:lpstr>The computer metaphor</vt:lpstr>
      <vt:lpstr>What does this information processor do?</vt:lpstr>
      <vt:lpstr>What does this information processor do?</vt:lpstr>
      <vt:lpstr>What will the output be?</vt:lpstr>
      <vt:lpstr>Slide 10</vt:lpstr>
      <vt:lpstr>Slide 11</vt:lpstr>
      <vt:lpstr>Slide 12</vt:lpstr>
      <vt:lpstr>Slide 13</vt:lpstr>
      <vt:lpstr>But remember...</vt:lpstr>
      <vt:lpstr>Homework</vt:lpstr>
      <vt:lpstr>Reflection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What’s in the box?</dc:title>
  <dc:creator>Aidan</dc:creator>
  <cp:lastModifiedBy>Aidan</cp:lastModifiedBy>
  <cp:revision>12</cp:revision>
  <dcterms:created xsi:type="dcterms:W3CDTF">2010-09-04T07:31:22Z</dcterms:created>
  <dcterms:modified xsi:type="dcterms:W3CDTF">2010-09-12T07:54:00Z</dcterms:modified>
</cp:coreProperties>
</file>