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activeX/activeX2.xml" ContentType="application/vnd.ms-office.activeX+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Override PartName="/ppt/activeX/activeX1.xml" ContentType="application/vnd.ms-office.activeX+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70" r:id="rId2"/>
    <p:sldId id="256" r:id="rId3"/>
    <p:sldId id="257" r:id="rId4"/>
    <p:sldId id="258" r:id="rId5"/>
    <p:sldId id="260" r:id="rId6"/>
    <p:sldId id="259" r:id="rId7"/>
    <p:sldId id="261" r:id="rId8"/>
    <p:sldId id="262" r:id="rId9"/>
    <p:sldId id="263" r:id="rId10"/>
    <p:sldId id="264" r:id="rId11"/>
    <p:sldId id="265" r:id="rId12"/>
    <p:sldId id="267" r:id="rId13"/>
    <p:sldId id="268" r:id="rId14"/>
    <p:sldId id="266"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1236" y="21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activeX/activeX1.xml><?xml version="1.0" encoding="utf-8"?>
<ax:ocx xmlns:ax="http://schemas.microsoft.com/office/2006/activeX" xmlns:r="http://schemas.openxmlformats.org/officeDocument/2006/relationships" ax:classid="{D27CDB6E-AE6D-11CF-96B8-444553540000}" ax:persistence="persistPropertyBag">
  <ax:ocxPr ax:name="_cx" ax:value="17401"/>
  <ax:ocxPr ax:name="_cy" ax:value="10398"/>
  <ax:ocxPr ax:name="FlashVars" ax:value=""/>
  <ax:ocxPr ax:name="Movie" ax:value="http://psychlotron.org.uk/flash/parallax.swf"/>
  <ax:ocxPr ax:name="Src" ax:value="http://psychlotron.org.uk/flash/parallax.swf"/>
  <ax:ocxPr ax:name="WMode" ax:value="Window"/>
  <ax:ocxPr ax:name="Play" ax:value="0"/>
  <ax:ocxPr ax:name="Loop" ax:value="-1"/>
  <ax:ocxPr ax:name="Quality" ax:value="High"/>
  <ax:ocxPr ax:name="SAlign" ax:value=""/>
  <ax:ocxPr ax:name="Menu" ax:value="-1"/>
  <ax:ocxPr ax:name="Base" ax:value=""/>
  <ax:ocxPr ax:name="AllowScriptAccess" ax:value=""/>
  <ax:ocxPr ax:name="Scale" ax:value="ShowAll"/>
  <ax:ocxPr ax:name="DeviceFont" ax:value="0"/>
  <ax:ocxPr ax:name="EmbedMovie" ax:value="0"/>
  <ax:ocxPr ax:name="BGColor" ax:value=""/>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activeX/activeX2.xml><?xml version="1.0" encoding="utf-8"?>
<ax:ocx xmlns:ax="http://schemas.microsoft.com/office/2006/activeX" xmlns:r="http://schemas.openxmlformats.org/officeDocument/2006/relationships" ax:classid="{D27CDB6E-AE6D-11CF-96B8-444553540000}" ax:persistence="persistPropertyBag">
  <ax:ocxPr ax:name="_cx" ax:value="17401"/>
  <ax:ocxPr ax:name="_cy" ax:value="10398"/>
  <ax:ocxPr ax:name="FlashVars" ax:value=""/>
  <ax:ocxPr ax:name="Movie" ax:value="http://psychlotron.org.uk/flash/visualFlow.swf"/>
  <ax:ocxPr ax:name="Src" ax:value="http://psychlotron.org.uk/flash/visualFlow.swf"/>
  <ax:ocxPr ax:name="WMode" ax:value="Window"/>
  <ax:ocxPr ax:name="Play" ax:value="0"/>
  <ax:ocxPr ax:name="Loop" ax:value="-1"/>
  <ax:ocxPr ax:name="Quality" ax:value="High"/>
  <ax:ocxPr ax:name="SAlign" ax:value=""/>
  <ax:ocxPr ax:name="Menu" ax:value="-1"/>
  <ax:ocxPr ax:name="Base" ax:value=""/>
  <ax:ocxPr ax:name="AllowScriptAccess" ax:value=""/>
  <ax:ocxPr ax:name="Scale" ax:value="ShowAll"/>
  <ax:ocxPr ax:name="DeviceFont" ax:value="0"/>
  <ax:ocxPr ax:name="EmbedMovie" ax:value="0"/>
  <ax:ocxPr ax:name="BGColor" ax:value=""/>
  <ax:ocxPr ax:name="SWRemote" ax:value=""/>
  <ax:ocxPr ax:name="MovieData" ax:value=""/>
  <ax:ocxPr ax:name="SeamlessTabbing" ax:value="1"/>
  <ax:ocxPr ax:name="Profile" ax:value="0"/>
  <ax:ocxPr ax:name="ProfileAddress" ax:value=""/>
  <ax:ocxPr ax:name="ProfilePort" ax:value="0"/>
  <ax:ocxPr ax:name="AllowNetworking" ax:value="all"/>
  <ax:ocxPr ax:name="AllowFullScreen" ax:value="false"/>
</ax:ocx>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C6F251E-6E86-4201-AE88-032D7A1DEB85}" type="datetimeFigureOut">
              <a:rPr lang="en-GB" smtClean="0"/>
              <a:pPr/>
              <a:t>18/09/2010</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815C3EF-3137-408A-884B-A43F1762E6DE}" type="slidenum">
              <a:rPr lang="en-GB" smtClean="0"/>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B2FEA3B-E159-433F-B264-0F89D303A726}" type="datetimeFigureOut">
              <a:rPr lang="en-GB" smtClean="0"/>
              <a:pPr/>
              <a:t>18/09/2010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D7AC52F-AACA-4400-8F03-BE0E100AECDD}"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3D7AC52F-AACA-4400-8F03-BE0E100AECDD}"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3D7AC52F-AACA-4400-8F03-BE0E100AECDD}" type="slidenum">
              <a:rPr lang="en-GB" smtClean="0"/>
              <a:pPr/>
              <a:t>10</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3D7AC52F-AACA-4400-8F03-BE0E100AECDD}" type="slidenum">
              <a:rPr lang="en-GB" smtClean="0"/>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3D7AC52F-AACA-4400-8F03-BE0E100AECDD}" type="slidenum">
              <a:rPr lang="en-GB" smtClean="0"/>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3D7AC52F-AACA-4400-8F03-BE0E100AECDD}" type="slidenum">
              <a:rPr lang="en-GB" smtClean="0"/>
              <a:pPr/>
              <a:t>13</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3D7AC52F-AACA-4400-8F03-BE0E100AECDD}" type="slidenum">
              <a:rPr lang="en-GB" smtClean="0"/>
              <a:pPr/>
              <a:t>14</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3D7AC52F-AACA-4400-8F03-BE0E100AECDD}" type="slidenum">
              <a:rPr lang="en-GB" smtClean="0"/>
              <a:pPr/>
              <a:t>2</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3D7AC52F-AACA-4400-8F03-BE0E100AECDD}" type="slidenum">
              <a:rPr lang="en-GB" smtClean="0"/>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3D7AC52F-AACA-4400-8F03-BE0E100AECDD}" type="slidenum">
              <a:rPr lang="en-GB" smtClean="0"/>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3D7AC52F-AACA-4400-8F03-BE0E100AECDD}" type="slidenum">
              <a:rPr lang="en-GB" smtClean="0"/>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3D7AC52F-AACA-4400-8F03-BE0E100AECDD}" type="slidenum">
              <a:rPr lang="en-GB" smtClean="0"/>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3D7AC52F-AACA-4400-8F03-BE0E100AECDD}" type="slidenum">
              <a:rPr lang="en-GB" smtClean="0"/>
              <a:pPr/>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3D7AC52F-AACA-4400-8F03-BE0E100AECDD}" type="slidenum">
              <a:rPr lang="en-GB" smtClean="0"/>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3D7AC52F-AACA-4400-8F03-BE0E100AECDD}" type="slidenum">
              <a:rPr lang="en-GB" smtClean="0"/>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DE50C060-62C8-464E-8D5B-CF7C2EF88AE7}" type="datetimeFigureOut">
              <a:rPr lang="en-GB" smtClean="0"/>
              <a:pPr/>
              <a:t>18/09/2010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FA7385F-91EF-45ED-84FB-992BD79F968F}" type="slidenum">
              <a:rPr lang="en-GB" smtClean="0"/>
              <a:pPr/>
              <a:t>‹#›</a:t>
            </a:fld>
            <a:endParaRPr lang="en-GB"/>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E50C060-62C8-464E-8D5B-CF7C2EF88AE7}" type="datetimeFigureOut">
              <a:rPr lang="en-GB" smtClean="0"/>
              <a:pPr/>
              <a:t>18/09/2010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FA7385F-91EF-45ED-84FB-992BD79F968F}" type="slidenum">
              <a:rPr lang="en-GB" smtClean="0"/>
              <a:pPr/>
              <a:t>‹#›</a:t>
            </a:fld>
            <a:endParaRPr lang="en-GB"/>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E50C060-62C8-464E-8D5B-CF7C2EF88AE7}" type="datetimeFigureOut">
              <a:rPr lang="en-GB" smtClean="0"/>
              <a:pPr/>
              <a:t>18/09/2010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FA7385F-91EF-45ED-84FB-992BD79F968F}" type="slidenum">
              <a:rPr lang="en-GB" smtClean="0"/>
              <a:pPr/>
              <a:t>‹#›</a:t>
            </a:fld>
            <a:endParaRPr lang="en-GB"/>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DE50C060-62C8-464E-8D5B-CF7C2EF88AE7}" type="datetimeFigureOut">
              <a:rPr lang="en-GB" smtClean="0"/>
              <a:pPr/>
              <a:t>18/09/2010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FA7385F-91EF-45ED-84FB-992BD79F968F}" type="slidenum">
              <a:rPr lang="en-GB" smtClean="0"/>
              <a:pPr/>
              <a:t>‹#›</a:t>
            </a:fld>
            <a:endParaRPr lang="en-GB"/>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E50C060-62C8-464E-8D5B-CF7C2EF88AE7}" type="datetimeFigureOut">
              <a:rPr lang="en-GB" smtClean="0"/>
              <a:pPr/>
              <a:t>18/09/2010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FA7385F-91EF-45ED-84FB-992BD79F968F}" type="slidenum">
              <a:rPr lang="en-GB" smtClean="0"/>
              <a:pPr/>
              <a:t>‹#›</a:t>
            </a:fld>
            <a:endParaRPr lang="en-GB"/>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DE50C060-62C8-464E-8D5B-CF7C2EF88AE7}" type="datetimeFigureOut">
              <a:rPr lang="en-GB" smtClean="0"/>
              <a:pPr/>
              <a:t>18/09/2010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FA7385F-91EF-45ED-84FB-992BD79F968F}" type="slidenum">
              <a:rPr lang="en-GB" smtClean="0"/>
              <a:pPr/>
              <a:t>‹#›</a:t>
            </a:fld>
            <a:endParaRPr lang="en-GB"/>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DE50C060-62C8-464E-8D5B-CF7C2EF88AE7}" type="datetimeFigureOut">
              <a:rPr lang="en-GB" smtClean="0"/>
              <a:pPr/>
              <a:t>18/09/2010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6FA7385F-91EF-45ED-84FB-992BD79F968F}" type="slidenum">
              <a:rPr lang="en-GB" smtClean="0"/>
              <a:pPr/>
              <a:t>‹#›</a:t>
            </a:fld>
            <a:endParaRPr lang="en-GB"/>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DE50C060-62C8-464E-8D5B-CF7C2EF88AE7}" type="datetimeFigureOut">
              <a:rPr lang="en-GB" smtClean="0"/>
              <a:pPr/>
              <a:t>18/09/2010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6FA7385F-91EF-45ED-84FB-992BD79F968F}" type="slidenum">
              <a:rPr lang="en-GB" smtClean="0"/>
              <a:pPr/>
              <a:t>‹#›</a:t>
            </a:fld>
            <a:endParaRPr lang="en-GB"/>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50C060-62C8-464E-8D5B-CF7C2EF88AE7}" type="datetimeFigureOut">
              <a:rPr lang="en-GB" smtClean="0"/>
              <a:pPr/>
              <a:t>18/09/2010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6FA7385F-91EF-45ED-84FB-992BD79F968F}" type="slidenum">
              <a:rPr lang="en-GB" smtClean="0"/>
              <a:pPr/>
              <a:t>‹#›</a:t>
            </a:fld>
            <a:endParaRPr lang="en-GB"/>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50C060-62C8-464E-8D5B-CF7C2EF88AE7}" type="datetimeFigureOut">
              <a:rPr lang="en-GB" smtClean="0"/>
              <a:pPr/>
              <a:t>18/09/2010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FA7385F-91EF-45ED-84FB-992BD79F968F}" type="slidenum">
              <a:rPr lang="en-GB" smtClean="0"/>
              <a:pPr/>
              <a:t>‹#›</a:t>
            </a:fld>
            <a:endParaRPr lang="en-GB"/>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50C060-62C8-464E-8D5B-CF7C2EF88AE7}" type="datetimeFigureOut">
              <a:rPr lang="en-GB" smtClean="0"/>
              <a:pPr/>
              <a:t>18/09/2010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6FA7385F-91EF-45ED-84FB-992BD79F968F}" type="slidenum">
              <a:rPr lang="en-GB" smtClean="0"/>
              <a:pPr/>
              <a:t>‹#›</a:t>
            </a:fld>
            <a:endParaRPr lang="en-GB"/>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50C060-62C8-464E-8D5B-CF7C2EF88AE7}" type="datetimeFigureOut">
              <a:rPr lang="en-GB" smtClean="0"/>
              <a:pPr/>
              <a:t>18/09/2010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A7385F-91EF-45ED-84FB-992BD79F968F}" type="slidenum">
              <a:rPr lang="en-GB" smtClean="0"/>
              <a:pPr/>
              <a:t>‹#›</a:t>
            </a:fld>
            <a:endParaRPr lang="en-GB"/>
          </a:p>
        </p:txBody>
      </p:sp>
      <p:sp>
        <p:nvSpPr>
          <p:cNvPr id="7" name="TextBox 6"/>
          <p:cNvSpPr txBox="1"/>
          <p:nvPr userDrawn="1"/>
        </p:nvSpPr>
        <p:spPr>
          <a:xfrm rot="16200000">
            <a:off x="7699194" y="5413194"/>
            <a:ext cx="2520280" cy="369332"/>
          </a:xfrm>
          <a:prstGeom prst="rect">
            <a:avLst/>
          </a:prstGeom>
          <a:noFill/>
        </p:spPr>
        <p:txBody>
          <a:bodyPr wrap="square" rtlCol="0">
            <a:spAutoFit/>
          </a:bodyPr>
          <a:lstStyle/>
          <a:p>
            <a:r>
              <a:rPr lang="en-GB" dirty="0" smtClean="0"/>
              <a:t>psychlotron.org.uk</a:t>
            </a:r>
            <a:endParaRPr lang="en-GB"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control" Target="../activeX/activeX2.xml"/><Relationship Id="rId1" Type="http://schemas.openxmlformats.org/officeDocument/2006/relationships/vmlDrawing" Target="../drawings/vmlDrawing2.vm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en-GB" dirty="0" smtClean="0"/>
              <a:t>Some of the slides in this show use flash animations hosted on psychlotron.org.uk .  They will only work properly if your computer is connected to the Internet.</a:t>
            </a:r>
            <a:endParaRPr lang="en-GB" dirty="0"/>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ube 11"/>
          <p:cNvSpPr/>
          <p:nvPr/>
        </p:nvSpPr>
        <p:spPr>
          <a:xfrm>
            <a:off x="6084168" y="4797152"/>
            <a:ext cx="936104" cy="648072"/>
          </a:xfrm>
          <a:prstGeom prst="cube">
            <a:avLst/>
          </a:prstGeom>
          <a:solidFill>
            <a:schemeClr val="accent1"/>
          </a:solidFill>
          <a:ln>
            <a:solidFill>
              <a:schemeClr val="accent1">
                <a:shade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074" name="Picture 2"/>
          <p:cNvPicPr>
            <a:picLocks noChangeAspect="1" noChangeArrowheads="1"/>
          </p:cNvPicPr>
          <p:nvPr/>
        </p:nvPicPr>
        <p:blipFill>
          <a:blip r:embed="rId3" cstate="print"/>
          <a:srcRect l="7476" t="41600" r="62600"/>
          <a:stretch>
            <a:fillRect/>
          </a:stretch>
        </p:blipFill>
        <p:spPr bwMode="auto">
          <a:xfrm>
            <a:off x="683568" y="2852936"/>
            <a:ext cx="2736304" cy="4005065"/>
          </a:xfrm>
          <a:prstGeom prst="rect">
            <a:avLst/>
          </a:prstGeom>
          <a:noFill/>
          <a:ln w="9525">
            <a:noFill/>
            <a:miter lim="800000"/>
            <a:headEnd/>
            <a:tailEnd/>
          </a:ln>
        </p:spPr>
      </p:pic>
      <p:sp>
        <p:nvSpPr>
          <p:cNvPr id="2" name="Title 1"/>
          <p:cNvSpPr>
            <a:spLocks noGrp="1"/>
          </p:cNvSpPr>
          <p:nvPr>
            <p:ph type="title"/>
          </p:nvPr>
        </p:nvSpPr>
        <p:spPr/>
        <p:txBody>
          <a:bodyPr/>
          <a:lstStyle/>
          <a:p>
            <a:r>
              <a:rPr lang="en-GB" dirty="0" smtClean="0"/>
              <a:t>Overlap</a:t>
            </a:r>
            <a:endParaRPr lang="en-GB" dirty="0"/>
          </a:p>
        </p:txBody>
      </p:sp>
      <p:sp>
        <p:nvSpPr>
          <p:cNvPr id="4" name="TextBox 3"/>
          <p:cNvSpPr txBox="1"/>
          <p:nvPr/>
        </p:nvSpPr>
        <p:spPr>
          <a:xfrm>
            <a:off x="2915816" y="5661248"/>
            <a:ext cx="432048" cy="523220"/>
          </a:xfrm>
          <a:prstGeom prst="rect">
            <a:avLst/>
          </a:prstGeom>
          <a:noFill/>
        </p:spPr>
        <p:txBody>
          <a:bodyPr wrap="square" rtlCol="0">
            <a:spAutoFit/>
          </a:bodyPr>
          <a:lstStyle/>
          <a:p>
            <a:r>
              <a:rPr lang="en-GB" sz="2800" dirty="0" smtClean="0"/>
              <a:t>A</a:t>
            </a:r>
            <a:endParaRPr lang="en-GB" dirty="0"/>
          </a:p>
        </p:txBody>
      </p:sp>
      <p:sp>
        <p:nvSpPr>
          <p:cNvPr id="5" name="TextBox 4"/>
          <p:cNvSpPr txBox="1"/>
          <p:nvPr/>
        </p:nvSpPr>
        <p:spPr>
          <a:xfrm>
            <a:off x="1331640" y="3501008"/>
            <a:ext cx="432048" cy="523220"/>
          </a:xfrm>
          <a:prstGeom prst="rect">
            <a:avLst/>
          </a:prstGeom>
          <a:noFill/>
        </p:spPr>
        <p:txBody>
          <a:bodyPr wrap="square" rtlCol="0">
            <a:spAutoFit/>
          </a:bodyPr>
          <a:lstStyle/>
          <a:p>
            <a:r>
              <a:rPr lang="en-GB" sz="2800" dirty="0" smtClean="0">
                <a:solidFill>
                  <a:schemeClr val="bg1"/>
                </a:solidFill>
              </a:rPr>
              <a:t>B</a:t>
            </a:r>
            <a:endParaRPr lang="en-GB" dirty="0">
              <a:solidFill>
                <a:schemeClr val="bg1"/>
              </a:solidFill>
            </a:endParaRPr>
          </a:p>
        </p:txBody>
      </p:sp>
      <p:sp>
        <p:nvSpPr>
          <p:cNvPr id="8" name="Cube 7"/>
          <p:cNvSpPr/>
          <p:nvPr/>
        </p:nvSpPr>
        <p:spPr>
          <a:xfrm>
            <a:off x="6444208" y="5013176"/>
            <a:ext cx="1152128" cy="108012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Cube 10"/>
          <p:cNvSpPr/>
          <p:nvPr/>
        </p:nvSpPr>
        <p:spPr>
          <a:xfrm>
            <a:off x="5940152" y="3573016"/>
            <a:ext cx="360040" cy="360040"/>
          </a:xfrm>
          <a:prstGeom prst="cube">
            <a:avLst/>
          </a:prstGeom>
          <a:solidFill>
            <a:schemeClr val="accent1"/>
          </a:solidFill>
          <a:ln>
            <a:solidFill>
              <a:schemeClr val="accent1">
                <a:shade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rot="16200000" flipV="1">
            <a:off x="6223620" y="3937620"/>
            <a:ext cx="2996952" cy="2843808"/>
          </a:xfrm>
          <a:prstGeom prst="line">
            <a:avLst/>
          </a:prstGeom>
        </p:spPr>
        <p:style>
          <a:lnRef idx="1">
            <a:schemeClr val="accent1"/>
          </a:lnRef>
          <a:fillRef idx="0">
            <a:schemeClr val="accent1"/>
          </a:fillRef>
          <a:effectRef idx="0">
            <a:schemeClr val="accent1"/>
          </a:effectRef>
          <a:fontRef idx="minor">
            <a:schemeClr val="tx1"/>
          </a:fontRef>
        </p:style>
      </p:cxnSp>
      <p:pic>
        <p:nvPicPr>
          <p:cNvPr id="3074" name="Picture 2"/>
          <p:cNvPicPr>
            <a:picLocks noChangeAspect="1" noChangeArrowheads="1"/>
          </p:cNvPicPr>
          <p:nvPr/>
        </p:nvPicPr>
        <p:blipFill>
          <a:blip r:embed="rId3" cstate="print"/>
          <a:srcRect l="7476" t="41600" r="62600"/>
          <a:stretch>
            <a:fillRect/>
          </a:stretch>
        </p:blipFill>
        <p:spPr bwMode="auto">
          <a:xfrm>
            <a:off x="683568" y="2852936"/>
            <a:ext cx="2736304" cy="4005065"/>
          </a:xfrm>
          <a:prstGeom prst="rect">
            <a:avLst/>
          </a:prstGeom>
          <a:noFill/>
          <a:ln w="9525">
            <a:noFill/>
            <a:miter lim="800000"/>
            <a:headEnd/>
            <a:tailEnd/>
          </a:ln>
        </p:spPr>
      </p:pic>
      <p:sp>
        <p:nvSpPr>
          <p:cNvPr id="2" name="Title 1"/>
          <p:cNvSpPr>
            <a:spLocks noGrp="1"/>
          </p:cNvSpPr>
          <p:nvPr>
            <p:ph type="title"/>
          </p:nvPr>
        </p:nvSpPr>
        <p:spPr/>
        <p:txBody>
          <a:bodyPr/>
          <a:lstStyle/>
          <a:p>
            <a:r>
              <a:rPr lang="en-GB" dirty="0" smtClean="0"/>
              <a:t>Linear perspective</a:t>
            </a:r>
            <a:endParaRPr lang="en-GB" dirty="0"/>
          </a:p>
        </p:txBody>
      </p:sp>
      <p:sp>
        <p:nvSpPr>
          <p:cNvPr id="4" name="TextBox 3"/>
          <p:cNvSpPr txBox="1"/>
          <p:nvPr/>
        </p:nvSpPr>
        <p:spPr>
          <a:xfrm>
            <a:off x="2915816" y="5661248"/>
            <a:ext cx="432048" cy="523220"/>
          </a:xfrm>
          <a:prstGeom prst="rect">
            <a:avLst/>
          </a:prstGeom>
          <a:noFill/>
        </p:spPr>
        <p:txBody>
          <a:bodyPr wrap="square" rtlCol="0">
            <a:spAutoFit/>
          </a:bodyPr>
          <a:lstStyle/>
          <a:p>
            <a:r>
              <a:rPr lang="en-GB" sz="2800" dirty="0" smtClean="0"/>
              <a:t>A</a:t>
            </a:r>
            <a:endParaRPr lang="en-GB" dirty="0"/>
          </a:p>
        </p:txBody>
      </p:sp>
      <p:sp>
        <p:nvSpPr>
          <p:cNvPr id="5" name="TextBox 4"/>
          <p:cNvSpPr txBox="1"/>
          <p:nvPr/>
        </p:nvSpPr>
        <p:spPr>
          <a:xfrm>
            <a:off x="1331640" y="3501008"/>
            <a:ext cx="432048" cy="523220"/>
          </a:xfrm>
          <a:prstGeom prst="rect">
            <a:avLst/>
          </a:prstGeom>
          <a:noFill/>
        </p:spPr>
        <p:txBody>
          <a:bodyPr wrap="square" rtlCol="0">
            <a:spAutoFit/>
          </a:bodyPr>
          <a:lstStyle/>
          <a:p>
            <a:r>
              <a:rPr lang="en-GB" sz="2800" dirty="0" smtClean="0">
                <a:solidFill>
                  <a:schemeClr val="bg1"/>
                </a:solidFill>
              </a:rPr>
              <a:t>B</a:t>
            </a:r>
            <a:endParaRPr lang="en-GB" dirty="0">
              <a:solidFill>
                <a:schemeClr val="bg1"/>
              </a:solidFill>
            </a:endParaRPr>
          </a:p>
        </p:txBody>
      </p:sp>
      <p:sp>
        <p:nvSpPr>
          <p:cNvPr id="8" name="Cube 7"/>
          <p:cNvSpPr/>
          <p:nvPr/>
        </p:nvSpPr>
        <p:spPr>
          <a:xfrm>
            <a:off x="6444208" y="5013176"/>
            <a:ext cx="1152128" cy="108012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Cube 8"/>
          <p:cNvSpPr/>
          <p:nvPr/>
        </p:nvSpPr>
        <p:spPr>
          <a:xfrm>
            <a:off x="5940152" y="3573016"/>
            <a:ext cx="360040" cy="360040"/>
          </a:xfrm>
          <a:prstGeom prst="cube">
            <a:avLst/>
          </a:prstGeom>
          <a:solidFill>
            <a:schemeClr val="accent1"/>
          </a:solidFill>
          <a:ln>
            <a:solidFill>
              <a:schemeClr val="accent1">
                <a:shade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4" name="Straight Connector 13"/>
          <p:cNvCxnSpPr/>
          <p:nvPr/>
        </p:nvCxnSpPr>
        <p:spPr>
          <a:xfrm rot="16200000" flipV="1">
            <a:off x="4189648" y="4891472"/>
            <a:ext cx="3573016" cy="3600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5788335" y="3292784"/>
            <a:ext cx="286891" cy="27129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l="7476" t="41600" r="62600"/>
          <a:stretch>
            <a:fillRect/>
          </a:stretch>
        </p:blipFill>
        <p:spPr bwMode="auto">
          <a:xfrm>
            <a:off x="683568" y="2852936"/>
            <a:ext cx="2736304" cy="4005065"/>
          </a:xfrm>
          <a:prstGeom prst="rect">
            <a:avLst/>
          </a:prstGeom>
          <a:noFill/>
          <a:ln w="9525">
            <a:noFill/>
            <a:miter lim="800000"/>
            <a:headEnd/>
            <a:tailEnd/>
          </a:ln>
        </p:spPr>
      </p:pic>
      <p:sp>
        <p:nvSpPr>
          <p:cNvPr id="2" name="Title 1"/>
          <p:cNvSpPr>
            <a:spLocks noGrp="1"/>
          </p:cNvSpPr>
          <p:nvPr>
            <p:ph type="title"/>
          </p:nvPr>
        </p:nvSpPr>
        <p:spPr/>
        <p:txBody>
          <a:bodyPr/>
          <a:lstStyle/>
          <a:p>
            <a:r>
              <a:rPr lang="en-GB" dirty="0" smtClean="0"/>
              <a:t>Aerial perspective</a:t>
            </a:r>
            <a:endParaRPr lang="en-GB" dirty="0"/>
          </a:p>
        </p:txBody>
      </p:sp>
      <p:sp>
        <p:nvSpPr>
          <p:cNvPr id="4" name="TextBox 3"/>
          <p:cNvSpPr txBox="1"/>
          <p:nvPr/>
        </p:nvSpPr>
        <p:spPr>
          <a:xfrm>
            <a:off x="2915816" y="5661248"/>
            <a:ext cx="432048" cy="523220"/>
          </a:xfrm>
          <a:prstGeom prst="rect">
            <a:avLst/>
          </a:prstGeom>
          <a:noFill/>
        </p:spPr>
        <p:txBody>
          <a:bodyPr wrap="square" rtlCol="0">
            <a:spAutoFit/>
          </a:bodyPr>
          <a:lstStyle/>
          <a:p>
            <a:r>
              <a:rPr lang="en-GB" sz="2800" dirty="0" smtClean="0"/>
              <a:t>A</a:t>
            </a:r>
            <a:endParaRPr lang="en-GB" dirty="0"/>
          </a:p>
        </p:txBody>
      </p:sp>
      <p:sp>
        <p:nvSpPr>
          <p:cNvPr id="5" name="TextBox 4"/>
          <p:cNvSpPr txBox="1"/>
          <p:nvPr/>
        </p:nvSpPr>
        <p:spPr>
          <a:xfrm>
            <a:off x="1331640" y="3501008"/>
            <a:ext cx="432048" cy="523220"/>
          </a:xfrm>
          <a:prstGeom prst="rect">
            <a:avLst/>
          </a:prstGeom>
          <a:noFill/>
        </p:spPr>
        <p:txBody>
          <a:bodyPr wrap="square" rtlCol="0">
            <a:spAutoFit/>
          </a:bodyPr>
          <a:lstStyle/>
          <a:p>
            <a:r>
              <a:rPr lang="en-GB" sz="2800" dirty="0" smtClean="0">
                <a:solidFill>
                  <a:schemeClr val="bg1"/>
                </a:solidFill>
              </a:rPr>
              <a:t>B</a:t>
            </a:r>
            <a:endParaRPr lang="en-GB" dirty="0">
              <a:solidFill>
                <a:schemeClr val="bg1"/>
              </a:solidFill>
            </a:endParaRPr>
          </a:p>
        </p:txBody>
      </p:sp>
      <p:sp>
        <p:nvSpPr>
          <p:cNvPr id="8" name="Cube 7"/>
          <p:cNvSpPr/>
          <p:nvPr/>
        </p:nvSpPr>
        <p:spPr>
          <a:xfrm>
            <a:off x="6444208" y="5013176"/>
            <a:ext cx="1152128" cy="108012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Cube 8"/>
          <p:cNvSpPr/>
          <p:nvPr/>
        </p:nvSpPr>
        <p:spPr>
          <a:xfrm>
            <a:off x="5940152" y="3573016"/>
            <a:ext cx="360040" cy="360040"/>
          </a:xfrm>
          <a:prstGeom prst="cube">
            <a:avLst/>
          </a:prstGeom>
          <a:solidFill>
            <a:schemeClr val="accent1">
              <a:alpha val="50000"/>
            </a:schemeClr>
          </a:solidFill>
          <a:ln>
            <a:solidFill>
              <a:schemeClr val="accent1">
                <a:shade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4427984" y="2852936"/>
            <a:ext cx="4716016" cy="4005064"/>
          </a:xfrm>
          <a:prstGeom prst="rect">
            <a:avLst/>
          </a:prstGeom>
          <a:gradFill>
            <a:gsLst>
              <a:gs pos="47000">
                <a:schemeClr val="accent1">
                  <a:tint val="44500"/>
                  <a:satMod val="160000"/>
                  <a:alpha val="0"/>
                </a:schemeClr>
              </a:gs>
              <a:gs pos="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l="7476" t="41600" r="62600"/>
          <a:stretch>
            <a:fillRect/>
          </a:stretch>
        </p:blipFill>
        <p:spPr bwMode="auto">
          <a:xfrm>
            <a:off x="683568" y="2852936"/>
            <a:ext cx="2736304" cy="4005065"/>
          </a:xfrm>
          <a:prstGeom prst="rect">
            <a:avLst/>
          </a:prstGeom>
          <a:noFill/>
          <a:ln w="9525">
            <a:noFill/>
            <a:miter lim="800000"/>
            <a:headEnd/>
            <a:tailEnd/>
          </a:ln>
        </p:spPr>
      </p:pic>
      <p:sp>
        <p:nvSpPr>
          <p:cNvPr id="2" name="Title 1"/>
          <p:cNvSpPr>
            <a:spLocks noGrp="1"/>
          </p:cNvSpPr>
          <p:nvPr>
            <p:ph type="title"/>
          </p:nvPr>
        </p:nvSpPr>
        <p:spPr/>
        <p:txBody>
          <a:bodyPr/>
          <a:lstStyle/>
          <a:p>
            <a:r>
              <a:rPr lang="en-GB" dirty="0" smtClean="0"/>
              <a:t>Height in horizontal plane</a:t>
            </a:r>
            <a:endParaRPr lang="en-GB" dirty="0"/>
          </a:p>
        </p:txBody>
      </p:sp>
      <p:sp>
        <p:nvSpPr>
          <p:cNvPr id="4" name="TextBox 3"/>
          <p:cNvSpPr txBox="1"/>
          <p:nvPr/>
        </p:nvSpPr>
        <p:spPr>
          <a:xfrm>
            <a:off x="2915816" y="5661248"/>
            <a:ext cx="432048" cy="523220"/>
          </a:xfrm>
          <a:prstGeom prst="rect">
            <a:avLst/>
          </a:prstGeom>
          <a:noFill/>
        </p:spPr>
        <p:txBody>
          <a:bodyPr wrap="square" rtlCol="0">
            <a:spAutoFit/>
          </a:bodyPr>
          <a:lstStyle/>
          <a:p>
            <a:r>
              <a:rPr lang="en-GB" sz="2800" dirty="0" smtClean="0"/>
              <a:t>A</a:t>
            </a:r>
            <a:endParaRPr lang="en-GB" dirty="0"/>
          </a:p>
        </p:txBody>
      </p:sp>
      <p:sp>
        <p:nvSpPr>
          <p:cNvPr id="5" name="TextBox 4"/>
          <p:cNvSpPr txBox="1"/>
          <p:nvPr/>
        </p:nvSpPr>
        <p:spPr>
          <a:xfrm>
            <a:off x="1331640" y="3501008"/>
            <a:ext cx="432048" cy="523220"/>
          </a:xfrm>
          <a:prstGeom prst="rect">
            <a:avLst/>
          </a:prstGeom>
          <a:noFill/>
        </p:spPr>
        <p:txBody>
          <a:bodyPr wrap="square" rtlCol="0">
            <a:spAutoFit/>
          </a:bodyPr>
          <a:lstStyle/>
          <a:p>
            <a:r>
              <a:rPr lang="en-GB" sz="2800" dirty="0" smtClean="0">
                <a:solidFill>
                  <a:schemeClr val="bg1"/>
                </a:solidFill>
              </a:rPr>
              <a:t>B</a:t>
            </a:r>
            <a:endParaRPr lang="en-GB" dirty="0">
              <a:solidFill>
                <a:schemeClr val="bg1"/>
              </a:solidFill>
            </a:endParaRPr>
          </a:p>
        </p:txBody>
      </p:sp>
      <p:sp>
        <p:nvSpPr>
          <p:cNvPr id="8" name="Cube 7"/>
          <p:cNvSpPr/>
          <p:nvPr/>
        </p:nvSpPr>
        <p:spPr>
          <a:xfrm>
            <a:off x="6444208" y="5013176"/>
            <a:ext cx="1152128" cy="108012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Cube 8"/>
          <p:cNvSpPr/>
          <p:nvPr/>
        </p:nvSpPr>
        <p:spPr>
          <a:xfrm>
            <a:off x="5940152" y="5733256"/>
            <a:ext cx="360040" cy="360040"/>
          </a:xfrm>
          <a:prstGeom prst="cube">
            <a:avLst/>
          </a:prstGeom>
          <a:solidFill>
            <a:schemeClr val="accent1"/>
          </a:solidFill>
          <a:ln>
            <a:solidFill>
              <a:schemeClr val="accent1">
                <a:shade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Cube 9"/>
          <p:cNvSpPr/>
          <p:nvPr/>
        </p:nvSpPr>
        <p:spPr>
          <a:xfrm>
            <a:off x="5940152" y="3573016"/>
            <a:ext cx="360040" cy="360040"/>
          </a:xfrm>
          <a:prstGeom prst="cube">
            <a:avLst/>
          </a:prstGeom>
          <a:solidFill>
            <a:schemeClr val="accent1"/>
          </a:solidFill>
          <a:ln>
            <a:solidFill>
              <a:schemeClr val="accent1">
                <a:shade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Blog entry...</a:t>
            </a:r>
            <a:endParaRPr lang="en-GB" dirty="0"/>
          </a:p>
        </p:txBody>
      </p:sp>
      <p:sp>
        <p:nvSpPr>
          <p:cNvPr id="4" name="Content Placeholder 3"/>
          <p:cNvSpPr>
            <a:spLocks noGrp="1"/>
          </p:cNvSpPr>
          <p:nvPr>
            <p:ph idx="1"/>
          </p:nvPr>
        </p:nvSpPr>
        <p:spPr/>
        <p:txBody>
          <a:bodyPr/>
          <a:lstStyle/>
          <a:p>
            <a:r>
              <a:rPr lang="en-GB" dirty="0" smtClean="0"/>
              <a:t>We constantly solve complex visual problems, without even realising we’re doing it.  Think about your journey to school this morning.  How often did you need to make use of information about the location of things in your environment?  Write an account of your journey explaining the problems you needed to solve and the depth cues you used to help you.  </a:t>
            </a:r>
            <a:endParaRPr lang="en-GB"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Try this...</a:t>
            </a:r>
            <a:endParaRPr lang="en-GB" dirty="0"/>
          </a:p>
        </p:txBody>
      </p:sp>
      <p:sp>
        <p:nvSpPr>
          <p:cNvPr id="5" name="Content Placeholder 4"/>
          <p:cNvSpPr>
            <a:spLocks noGrp="1"/>
          </p:cNvSpPr>
          <p:nvPr>
            <p:ph idx="1"/>
          </p:nvPr>
        </p:nvSpPr>
        <p:spPr/>
        <p:txBody>
          <a:bodyPr/>
          <a:lstStyle/>
          <a:p>
            <a:r>
              <a:rPr lang="en-GB" dirty="0" smtClean="0"/>
              <a:t>Cover one eye and go for a walk around the room.  How are things different from normal?  Why?</a:t>
            </a:r>
            <a:endParaRPr lang="en-GB" dirty="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graphicFrame>
        <p:nvGraphicFramePr>
          <p:cNvPr id="4" name="Content Placeholder 3"/>
          <p:cNvGraphicFramePr>
            <a:graphicFrameLocks noGrp="1"/>
          </p:cNvGraphicFramePr>
          <p:nvPr>
            <p:ph idx="1"/>
          </p:nvPr>
        </p:nvGraphicFramePr>
        <p:xfrm>
          <a:off x="457200" y="1600200"/>
          <a:ext cx="8229600" cy="201168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GB" sz="2400" dirty="0" smtClean="0"/>
                        <a:t>We are learning about...</a:t>
                      </a:r>
                      <a:endParaRPr lang="en-GB" sz="2400" dirty="0"/>
                    </a:p>
                  </a:txBody>
                  <a:tcPr/>
                </a:tc>
                <a:tc>
                  <a:txBody>
                    <a:bodyPr/>
                    <a:lstStyle/>
                    <a:p>
                      <a:r>
                        <a:rPr lang="en-GB" sz="2400" dirty="0" smtClean="0"/>
                        <a:t>We are learning how to...</a:t>
                      </a:r>
                      <a:endParaRPr lang="en-GB" sz="2400" dirty="0"/>
                    </a:p>
                  </a:txBody>
                  <a:tcPr/>
                </a:tc>
              </a:tr>
              <a:tr h="370840">
                <a:tc>
                  <a:txBody>
                    <a:bodyPr/>
                    <a:lstStyle/>
                    <a:p>
                      <a:r>
                        <a:rPr lang="en-GB" sz="2400" dirty="0" smtClean="0"/>
                        <a:t>Monocular depth cues</a:t>
                      </a:r>
                    </a:p>
                    <a:p>
                      <a:r>
                        <a:rPr lang="en-GB" sz="2400" dirty="0" smtClean="0"/>
                        <a:t>Dynamic MDCs (visual flow; parallax)</a:t>
                      </a:r>
                    </a:p>
                    <a:p>
                      <a:r>
                        <a:rPr lang="en-GB" sz="2400" dirty="0" smtClean="0"/>
                        <a:t>Static (pictorial) MDCs</a:t>
                      </a:r>
                      <a:endParaRPr lang="en-GB" sz="2400" dirty="0"/>
                    </a:p>
                  </a:txBody>
                  <a:tcPr/>
                </a:tc>
                <a:tc>
                  <a:txBody>
                    <a:bodyPr/>
                    <a:lstStyle/>
                    <a:p>
                      <a:r>
                        <a:rPr lang="en-GB" sz="2400" dirty="0" smtClean="0"/>
                        <a:t>Use technical terms to describe familiar</a:t>
                      </a:r>
                      <a:r>
                        <a:rPr lang="en-GB" sz="2400" baseline="0" dirty="0" smtClean="0"/>
                        <a:t> phenomena</a:t>
                      </a:r>
                    </a:p>
                    <a:p>
                      <a:r>
                        <a:rPr lang="en-GB" sz="2400" baseline="0" dirty="0" smtClean="0"/>
                        <a:t>Notice things that are psychologically relevant</a:t>
                      </a:r>
                      <a:endParaRPr lang="en-GB" sz="2400" dirty="0"/>
                    </a:p>
                  </a:txBody>
                  <a:tcPr/>
                </a:tc>
              </a:tr>
            </a:tbl>
          </a:graphicData>
        </a:graphic>
      </p:graphicFrame>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en-GB" dirty="0" smtClean="0"/>
              <a:t>Monocular depth cues convey information about the distance of features of the environment.  They do not rely on using both eyes.</a:t>
            </a:r>
          </a:p>
          <a:p>
            <a:pPr lvl="1"/>
            <a:r>
              <a:rPr lang="en-GB" dirty="0" smtClean="0"/>
              <a:t>Dynamic – info comes from movement</a:t>
            </a:r>
          </a:p>
          <a:p>
            <a:pPr lvl="1"/>
            <a:r>
              <a:rPr lang="en-GB" dirty="0" smtClean="0"/>
              <a:t>Static/pictorial – movement not necessary</a:t>
            </a:r>
            <a:endParaRPr lang="en-GB" dirty="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Parallax (dynamic)</a:t>
            </a:r>
            <a:endParaRPr lang="en-GB" dirty="0"/>
          </a:p>
        </p:txBody>
      </p:sp>
      <p:sp>
        <p:nvSpPr>
          <p:cNvPr id="5" name="TextBox 4"/>
          <p:cNvSpPr txBox="1"/>
          <p:nvPr/>
        </p:nvSpPr>
        <p:spPr>
          <a:xfrm>
            <a:off x="683568" y="5376118"/>
            <a:ext cx="7704856" cy="1077218"/>
          </a:xfrm>
          <a:prstGeom prst="rect">
            <a:avLst/>
          </a:prstGeom>
          <a:noFill/>
        </p:spPr>
        <p:txBody>
          <a:bodyPr wrap="square" rtlCol="0">
            <a:spAutoFit/>
          </a:bodyPr>
          <a:lstStyle/>
          <a:p>
            <a:pPr algn="ctr"/>
            <a:r>
              <a:rPr lang="en-GB" sz="3200" dirty="0" smtClean="0"/>
              <a:t>Distant objects appear to move past slowly and closer objects faster.</a:t>
            </a:r>
            <a:endParaRPr lang="en-GB" sz="3200" dirty="0"/>
          </a:p>
        </p:txBody>
      </p:sp>
    </p:spTree>
    <p:controls>
      <p:control spid="2050" name="ShockwaveFlash1" r:id="rId2" imgW="6264360" imgH="3743280"/>
    </p:controls>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Visual flow (dynamic)</a:t>
            </a:r>
            <a:endParaRPr lang="en-GB" dirty="0"/>
          </a:p>
        </p:txBody>
      </p:sp>
      <p:sp>
        <p:nvSpPr>
          <p:cNvPr id="5" name="TextBox 4"/>
          <p:cNvSpPr txBox="1"/>
          <p:nvPr/>
        </p:nvSpPr>
        <p:spPr>
          <a:xfrm>
            <a:off x="683568" y="5376118"/>
            <a:ext cx="7704856" cy="1077218"/>
          </a:xfrm>
          <a:prstGeom prst="rect">
            <a:avLst/>
          </a:prstGeom>
          <a:noFill/>
        </p:spPr>
        <p:txBody>
          <a:bodyPr wrap="square" rtlCol="0">
            <a:spAutoFit/>
          </a:bodyPr>
          <a:lstStyle/>
          <a:p>
            <a:pPr algn="ctr"/>
            <a:r>
              <a:rPr lang="en-GB" sz="3200" dirty="0" smtClean="0"/>
              <a:t>Distant objects appear to move slowly and accelerate as they draw nearer</a:t>
            </a:r>
            <a:endParaRPr lang="en-GB" sz="3200" dirty="0"/>
          </a:p>
        </p:txBody>
      </p:sp>
    </p:spTree>
    <p:controls>
      <p:control spid="1027" name="ShockwaveFlash1" r:id="rId2" imgW="6264360" imgH="3743280"/>
    </p:controls>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0" y="1"/>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r>
              <a:rPr lang="en-GB" dirty="0" smtClean="0">
                <a:solidFill>
                  <a:schemeClr val="bg1">
                    <a:lumMod val="50000"/>
                    <a:lumOff val="50000"/>
                  </a:schemeClr>
                </a:solidFill>
              </a:rPr>
              <a:t>Static (pictorial) MDCs</a:t>
            </a:r>
            <a:endParaRPr lang="en-GB" dirty="0">
              <a:solidFill>
                <a:schemeClr val="bg1">
                  <a:lumMod val="50000"/>
                  <a:lumOff val="50000"/>
                </a:schemeClr>
              </a:solidFill>
            </a:endParaRPr>
          </a:p>
        </p:txBody>
      </p:sp>
      <p:sp>
        <p:nvSpPr>
          <p:cNvPr id="4" name="TextBox 3"/>
          <p:cNvSpPr txBox="1"/>
          <p:nvPr/>
        </p:nvSpPr>
        <p:spPr>
          <a:xfrm>
            <a:off x="2915816" y="5661248"/>
            <a:ext cx="432048" cy="523220"/>
          </a:xfrm>
          <a:prstGeom prst="rect">
            <a:avLst/>
          </a:prstGeom>
          <a:noFill/>
        </p:spPr>
        <p:txBody>
          <a:bodyPr wrap="square" rtlCol="0">
            <a:spAutoFit/>
          </a:bodyPr>
          <a:lstStyle/>
          <a:p>
            <a:r>
              <a:rPr lang="en-GB" sz="2800" dirty="0" smtClean="0"/>
              <a:t>A</a:t>
            </a:r>
            <a:endParaRPr lang="en-GB" dirty="0"/>
          </a:p>
        </p:txBody>
      </p:sp>
      <p:sp>
        <p:nvSpPr>
          <p:cNvPr id="5" name="TextBox 4"/>
          <p:cNvSpPr txBox="1"/>
          <p:nvPr/>
        </p:nvSpPr>
        <p:spPr>
          <a:xfrm>
            <a:off x="1331640" y="3501008"/>
            <a:ext cx="432048" cy="523220"/>
          </a:xfrm>
          <a:prstGeom prst="rect">
            <a:avLst/>
          </a:prstGeom>
          <a:noFill/>
        </p:spPr>
        <p:txBody>
          <a:bodyPr wrap="square" rtlCol="0">
            <a:spAutoFit/>
          </a:bodyPr>
          <a:lstStyle/>
          <a:p>
            <a:r>
              <a:rPr lang="en-GB" sz="2800" dirty="0" smtClean="0">
                <a:solidFill>
                  <a:schemeClr val="bg1"/>
                </a:solidFill>
              </a:rPr>
              <a:t>B</a:t>
            </a:r>
            <a:endParaRPr lang="en-GB" dirty="0">
              <a:solidFill>
                <a:schemeClr val="bg1"/>
              </a:solidFill>
            </a:endParaRPr>
          </a:p>
        </p:txBody>
      </p:sp>
      <p:sp>
        <p:nvSpPr>
          <p:cNvPr id="6" name="TextBox 5"/>
          <p:cNvSpPr txBox="1"/>
          <p:nvPr/>
        </p:nvSpPr>
        <p:spPr>
          <a:xfrm>
            <a:off x="611560" y="1196752"/>
            <a:ext cx="8136904" cy="523220"/>
          </a:xfrm>
          <a:prstGeom prst="rect">
            <a:avLst/>
          </a:prstGeom>
          <a:noFill/>
        </p:spPr>
        <p:txBody>
          <a:bodyPr wrap="square" rtlCol="0">
            <a:spAutoFit/>
          </a:bodyPr>
          <a:lstStyle/>
          <a:p>
            <a:pPr algn="ctr"/>
            <a:r>
              <a:rPr lang="en-GB" sz="2800" dirty="0" smtClean="0">
                <a:solidFill>
                  <a:schemeClr val="bg1">
                    <a:lumMod val="50000"/>
                    <a:lumOff val="50000"/>
                  </a:schemeClr>
                </a:solidFill>
              </a:rPr>
              <a:t>How do we know that B is further from us than A?</a:t>
            </a:r>
            <a:endParaRPr lang="en-GB" sz="2800" dirty="0">
              <a:solidFill>
                <a:schemeClr val="bg1">
                  <a:lumMod val="50000"/>
                  <a:lumOff val="50000"/>
                </a:schemeClr>
              </a:solidFill>
            </a:endParaRPr>
          </a:p>
        </p:txBody>
      </p:sp>
      <p:sp>
        <p:nvSpPr>
          <p:cNvPr id="7" name="TextBox 6"/>
          <p:cNvSpPr txBox="1"/>
          <p:nvPr/>
        </p:nvSpPr>
        <p:spPr>
          <a:xfrm rot="16200000">
            <a:off x="5610962" y="3324962"/>
            <a:ext cx="6696744" cy="369332"/>
          </a:xfrm>
          <a:prstGeom prst="rect">
            <a:avLst/>
          </a:prstGeom>
          <a:noFill/>
        </p:spPr>
        <p:txBody>
          <a:bodyPr wrap="square" rtlCol="0">
            <a:spAutoFit/>
          </a:bodyPr>
          <a:lstStyle/>
          <a:p>
            <a:r>
              <a:rPr lang="en-GB" dirty="0" smtClean="0">
                <a:solidFill>
                  <a:schemeClr val="bg1"/>
                </a:solidFill>
              </a:rPr>
              <a:t>(c) </a:t>
            </a:r>
            <a:r>
              <a:rPr lang="en-GB" dirty="0" err="1" smtClean="0">
                <a:solidFill>
                  <a:schemeClr val="bg1"/>
                </a:solidFill>
              </a:rPr>
              <a:t>DarkRay</a:t>
            </a:r>
            <a:r>
              <a:rPr lang="en-GB" dirty="0" smtClean="0">
                <a:solidFill>
                  <a:schemeClr val="bg1"/>
                </a:solidFill>
              </a:rPr>
              <a:t>. http://members.virtualtourist.com/m/pb/160d76/6818a/</a:t>
            </a:r>
            <a:endParaRPr lang="en-GB"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l="7476" t="41600" r="62600"/>
          <a:stretch>
            <a:fillRect/>
          </a:stretch>
        </p:blipFill>
        <p:spPr bwMode="auto">
          <a:xfrm>
            <a:off x="683568" y="2852936"/>
            <a:ext cx="2736304" cy="4005065"/>
          </a:xfrm>
          <a:prstGeom prst="rect">
            <a:avLst/>
          </a:prstGeom>
          <a:noFill/>
          <a:ln w="9525">
            <a:noFill/>
            <a:miter lim="800000"/>
            <a:headEnd/>
            <a:tailEnd/>
          </a:ln>
        </p:spPr>
      </p:pic>
      <p:sp>
        <p:nvSpPr>
          <p:cNvPr id="2" name="Title 1"/>
          <p:cNvSpPr>
            <a:spLocks noGrp="1"/>
          </p:cNvSpPr>
          <p:nvPr>
            <p:ph type="title"/>
          </p:nvPr>
        </p:nvSpPr>
        <p:spPr/>
        <p:txBody>
          <a:bodyPr/>
          <a:lstStyle/>
          <a:p>
            <a:r>
              <a:rPr lang="en-GB" dirty="0" smtClean="0"/>
              <a:t>Relative size</a:t>
            </a:r>
            <a:endParaRPr lang="en-GB" dirty="0"/>
          </a:p>
        </p:txBody>
      </p:sp>
      <p:sp>
        <p:nvSpPr>
          <p:cNvPr id="4" name="TextBox 3"/>
          <p:cNvSpPr txBox="1"/>
          <p:nvPr/>
        </p:nvSpPr>
        <p:spPr>
          <a:xfrm>
            <a:off x="2915816" y="5661248"/>
            <a:ext cx="432048" cy="523220"/>
          </a:xfrm>
          <a:prstGeom prst="rect">
            <a:avLst/>
          </a:prstGeom>
          <a:noFill/>
        </p:spPr>
        <p:txBody>
          <a:bodyPr wrap="square" rtlCol="0">
            <a:spAutoFit/>
          </a:bodyPr>
          <a:lstStyle/>
          <a:p>
            <a:r>
              <a:rPr lang="en-GB" sz="2800" dirty="0" smtClean="0"/>
              <a:t>A</a:t>
            </a:r>
            <a:endParaRPr lang="en-GB" dirty="0"/>
          </a:p>
        </p:txBody>
      </p:sp>
      <p:sp>
        <p:nvSpPr>
          <p:cNvPr id="5" name="TextBox 4"/>
          <p:cNvSpPr txBox="1"/>
          <p:nvPr/>
        </p:nvSpPr>
        <p:spPr>
          <a:xfrm>
            <a:off x="1331640" y="3501008"/>
            <a:ext cx="432048" cy="523220"/>
          </a:xfrm>
          <a:prstGeom prst="rect">
            <a:avLst/>
          </a:prstGeom>
          <a:noFill/>
        </p:spPr>
        <p:txBody>
          <a:bodyPr wrap="square" rtlCol="0">
            <a:spAutoFit/>
          </a:bodyPr>
          <a:lstStyle/>
          <a:p>
            <a:r>
              <a:rPr lang="en-GB" sz="2800" dirty="0" smtClean="0">
                <a:solidFill>
                  <a:schemeClr val="bg1"/>
                </a:solidFill>
              </a:rPr>
              <a:t>B</a:t>
            </a:r>
            <a:endParaRPr lang="en-GB" dirty="0">
              <a:solidFill>
                <a:schemeClr val="bg1"/>
              </a:solidFill>
            </a:endParaRPr>
          </a:p>
        </p:txBody>
      </p:sp>
      <p:sp>
        <p:nvSpPr>
          <p:cNvPr id="8" name="Cube 7"/>
          <p:cNvSpPr/>
          <p:nvPr/>
        </p:nvSpPr>
        <p:spPr>
          <a:xfrm>
            <a:off x="6444208" y="5013176"/>
            <a:ext cx="1152128" cy="108012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Cube 8"/>
          <p:cNvSpPr/>
          <p:nvPr/>
        </p:nvSpPr>
        <p:spPr>
          <a:xfrm>
            <a:off x="5940152" y="3573016"/>
            <a:ext cx="360040" cy="36004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l="7476" t="41600" r="62600"/>
          <a:stretch>
            <a:fillRect/>
          </a:stretch>
        </p:blipFill>
        <p:spPr bwMode="auto">
          <a:xfrm>
            <a:off x="683568" y="2852936"/>
            <a:ext cx="2736304" cy="4005065"/>
          </a:xfrm>
          <a:prstGeom prst="rect">
            <a:avLst/>
          </a:prstGeom>
          <a:noFill/>
          <a:ln w="9525">
            <a:noFill/>
            <a:miter lim="800000"/>
            <a:headEnd/>
            <a:tailEnd/>
          </a:ln>
        </p:spPr>
      </p:pic>
      <p:sp>
        <p:nvSpPr>
          <p:cNvPr id="2" name="Title 1"/>
          <p:cNvSpPr>
            <a:spLocks noGrp="1"/>
          </p:cNvSpPr>
          <p:nvPr>
            <p:ph type="title"/>
          </p:nvPr>
        </p:nvSpPr>
        <p:spPr/>
        <p:txBody>
          <a:bodyPr/>
          <a:lstStyle/>
          <a:p>
            <a:r>
              <a:rPr lang="en-GB" dirty="0" smtClean="0"/>
              <a:t>Relative brightness</a:t>
            </a:r>
            <a:endParaRPr lang="en-GB" dirty="0"/>
          </a:p>
        </p:txBody>
      </p:sp>
      <p:sp>
        <p:nvSpPr>
          <p:cNvPr id="4" name="TextBox 3"/>
          <p:cNvSpPr txBox="1"/>
          <p:nvPr/>
        </p:nvSpPr>
        <p:spPr>
          <a:xfrm>
            <a:off x="2915816" y="5661248"/>
            <a:ext cx="432048" cy="523220"/>
          </a:xfrm>
          <a:prstGeom prst="rect">
            <a:avLst/>
          </a:prstGeom>
          <a:noFill/>
        </p:spPr>
        <p:txBody>
          <a:bodyPr wrap="square" rtlCol="0">
            <a:spAutoFit/>
          </a:bodyPr>
          <a:lstStyle/>
          <a:p>
            <a:r>
              <a:rPr lang="en-GB" sz="2800" dirty="0" smtClean="0"/>
              <a:t>A</a:t>
            </a:r>
            <a:endParaRPr lang="en-GB" dirty="0"/>
          </a:p>
        </p:txBody>
      </p:sp>
      <p:sp>
        <p:nvSpPr>
          <p:cNvPr id="5" name="TextBox 4"/>
          <p:cNvSpPr txBox="1"/>
          <p:nvPr/>
        </p:nvSpPr>
        <p:spPr>
          <a:xfrm>
            <a:off x="1331640" y="3501008"/>
            <a:ext cx="432048" cy="523220"/>
          </a:xfrm>
          <a:prstGeom prst="rect">
            <a:avLst/>
          </a:prstGeom>
          <a:noFill/>
        </p:spPr>
        <p:txBody>
          <a:bodyPr wrap="square" rtlCol="0">
            <a:spAutoFit/>
          </a:bodyPr>
          <a:lstStyle/>
          <a:p>
            <a:r>
              <a:rPr lang="en-GB" sz="2800" dirty="0" smtClean="0">
                <a:solidFill>
                  <a:schemeClr val="bg1"/>
                </a:solidFill>
              </a:rPr>
              <a:t>B</a:t>
            </a:r>
            <a:endParaRPr lang="en-GB" dirty="0">
              <a:solidFill>
                <a:schemeClr val="bg1"/>
              </a:solidFill>
            </a:endParaRPr>
          </a:p>
        </p:txBody>
      </p:sp>
      <p:sp>
        <p:nvSpPr>
          <p:cNvPr id="8" name="Cube 7"/>
          <p:cNvSpPr/>
          <p:nvPr/>
        </p:nvSpPr>
        <p:spPr>
          <a:xfrm>
            <a:off x="6444208" y="5013176"/>
            <a:ext cx="1152128" cy="108012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Cube 8"/>
          <p:cNvSpPr/>
          <p:nvPr/>
        </p:nvSpPr>
        <p:spPr>
          <a:xfrm>
            <a:off x="5940152" y="3573016"/>
            <a:ext cx="360040" cy="360040"/>
          </a:xfrm>
          <a:prstGeom prst="cube">
            <a:avLst/>
          </a:prstGeom>
          <a:solidFill>
            <a:schemeClr val="accent1">
              <a:alpha val="50000"/>
            </a:schemeClr>
          </a:solidFill>
          <a:ln>
            <a:solidFill>
              <a:schemeClr val="accent1">
                <a:shade val="5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TotalTime>
  <Words>295</Words>
  <Application>Microsoft Office PowerPoint</Application>
  <PresentationFormat>On-screen Show (4:3)</PresentationFormat>
  <Paragraphs>56</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Slide 1</vt:lpstr>
      <vt:lpstr>Try this...</vt:lpstr>
      <vt:lpstr>Slide 3</vt:lpstr>
      <vt:lpstr>Slide 4</vt:lpstr>
      <vt:lpstr>Parallax (dynamic)</vt:lpstr>
      <vt:lpstr>Visual flow (dynamic)</vt:lpstr>
      <vt:lpstr>Static (pictorial) MDCs</vt:lpstr>
      <vt:lpstr>Relative size</vt:lpstr>
      <vt:lpstr>Relative brightness</vt:lpstr>
      <vt:lpstr>Overlap</vt:lpstr>
      <vt:lpstr>Linear perspective</vt:lpstr>
      <vt:lpstr>Aerial perspective</vt:lpstr>
      <vt:lpstr>Height in horizontal plane</vt:lpstr>
      <vt:lpstr>Blog entry...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 pairs...</dc:title>
  <dc:creator>Aidan</dc:creator>
  <cp:lastModifiedBy>Aidan</cp:lastModifiedBy>
  <cp:revision>13</cp:revision>
  <dcterms:created xsi:type="dcterms:W3CDTF">2010-09-11T17:35:29Z</dcterms:created>
  <dcterms:modified xsi:type="dcterms:W3CDTF">2010-09-18T20:20:29Z</dcterms:modified>
</cp:coreProperties>
</file>