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AB61AC-36DF-430A-B7F1-108A3A57E6E6}" type="datetimeFigureOut">
              <a:rPr lang="en-GB" smtClean="0"/>
              <a:pPr/>
              <a:t>18/09/2010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5802F9-F92F-4BBA-B81C-5EC76EC419A5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B3959B-8219-43D7-A292-3402BAC9F3B2}" type="datetimeFigureOut">
              <a:rPr lang="en-GB" smtClean="0"/>
              <a:pPr/>
              <a:t>18/09/2010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606239-A9D3-4785-BC6C-800CBE1CD91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06239-A9D3-4785-BC6C-800CBE1CD91D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06239-A9D3-4785-BC6C-800CBE1CD91D}" type="slidenum">
              <a:rPr lang="en-GB" smtClean="0"/>
              <a:pPr/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06239-A9D3-4785-BC6C-800CBE1CD91D}" type="slidenum">
              <a:rPr lang="en-GB" smtClean="0"/>
              <a:pPr/>
              <a:t>11</a:t>
            </a:fld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06239-A9D3-4785-BC6C-800CBE1CD91D}" type="slidenum">
              <a:rPr lang="en-GB" smtClean="0"/>
              <a:pPr/>
              <a:t>12</a:t>
            </a:fld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06239-A9D3-4785-BC6C-800CBE1CD91D}" type="slidenum">
              <a:rPr lang="en-GB" smtClean="0"/>
              <a:pPr/>
              <a:t>13</a:t>
            </a:fld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06239-A9D3-4785-BC6C-800CBE1CD91D}" type="slidenum">
              <a:rPr lang="en-GB" smtClean="0"/>
              <a:pPr/>
              <a:t>14</a:t>
            </a:fld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06239-A9D3-4785-BC6C-800CBE1CD91D}" type="slidenum">
              <a:rPr lang="en-GB" smtClean="0"/>
              <a:pPr/>
              <a:t>15</a:t>
            </a:fld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06239-A9D3-4785-BC6C-800CBE1CD91D}" type="slidenum">
              <a:rPr lang="en-GB" smtClean="0"/>
              <a:pPr/>
              <a:t>16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06239-A9D3-4785-BC6C-800CBE1CD91D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06239-A9D3-4785-BC6C-800CBE1CD91D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06239-A9D3-4785-BC6C-800CBE1CD91D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06239-A9D3-4785-BC6C-800CBE1CD91D}" type="slidenum">
              <a:rPr lang="en-GB" smtClean="0"/>
              <a:pPr/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06239-A9D3-4785-BC6C-800CBE1CD91D}" type="slidenum">
              <a:rPr lang="en-GB" smtClean="0"/>
              <a:pPr/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06239-A9D3-4785-BC6C-800CBE1CD91D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06239-A9D3-4785-BC6C-800CBE1CD91D}" type="slidenum">
              <a:rPr lang="en-GB" smtClean="0"/>
              <a:pPr/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06239-A9D3-4785-BC6C-800CBE1CD91D}" type="slidenum">
              <a:rPr lang="en-GB" smtClean="0"/>
              <a:pPr/>
              <a:t>9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C0072-F7FC-44EE-A305-15E8BCE990DA}" type="datetimeFigureOut">
              <a:rPr lang="en-GB" smtClean="0"/>
              <a:pPr/>
              <a:t>18/09/2010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26A89-FBF3-41E9-B8CC-5C8E27C973A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C0072-F7FC-44EE-A305-15E8BCE990DA}" type="datetimeFigureOut">
              <a:rPr lang="en-GB" smtClean="0"/>
              <a:pPr/>
              <a:t>18/09/2010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26A89-FBF3-41E9-B8CC-5C8E27C973A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C0072-F7FC-44EE-A305-15E8BCE990DA}" type="datetimeFigureOut">
              <a:rPr lang="en-GB" smtClean="0"/>
              <a:pPr/>
              <a:t>18/09/2010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26A89-FBF3-41E9-B8CC-5C8E27C973A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C0072-F7FC-44EE-A305-15E8BCE990DA}" type="datetimeFigureOut">
              <a:rPr lang="en-GB" smtClean="0"/>
              <a:pPr/>
              <a:t>18/09/2010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26A89-FBF3-41E9-B8CC-5C8E27C973A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C0072-F7FC-44EE-A305-15E8BCE990DA}" type="datetimeFigureOut">
              <a:rPr lang="en-GB" smtClean="0"/>
              <a:pPr/>
              <a:t>18/09/2010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26A89-FBF3-41E9-B8CC-5C8E27C973A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C0072-F7FC-44EE-A305-15E8BCE990DA}" type="datetimeFigureOut">
              <a:rPr lang="en-GB" smtClean="0"/>
              <a:pPr/>
              <a:t>18/09/2010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26A89-FBF3-41E9-B8CC-5C8E27C973A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C0072-F7FC-44EE-A305-15E8BCE990DA}" type="datetimeFigureOut">
              <a:rPr lang="en-GB" smtClean="0"/>
              <a:pPr/>
              <a:t>18/09/2010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26A89-FBF3-41E9-B8CC-5C8E27C973A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C0072-F7FC-44EE-A305-15E8BCE990DA}" type="datetimeFigureOut">
              <a:rPr lang="en-GB" smtClean="0"/>
              <a:pPr/>
              <a:t>18/09/2010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26A89-FBF3-41E9-B8CC-5C8E27C973A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C0072-F7FC-44EE-A305-15E8BCE990DA}" type="datetimeFigureOut">
              <a:rPr lang="en-GB" smtClean="0"/>
              <a:pPr/>
              <a:t>18/09/2010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26A89-FBF3-41E9-B8CC-5C8E27C973A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C0072-F7FC-44EE-A305-15E8BCE990DA}" type="datetimeFigureOut">
              <a:rPr lang="en-GB" smtClean="0"/>
              <a:pPr/>
              <a:t>18/09/2010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26A89-FBF3-41E9-B8CC-5C8E27C973A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C0072-F7FC-44EE-A305-15E8BCE990DA}" type="datetimeFigureOut">
              <a:rPr lang="en-GB" smtClean="0"/>
              <a:pPr/>
              <a:t>18/09/2010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26A89-FBF3-41E9-B8CC-5C8E27C973A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1C0072-F7FC-44EE-A305-15E8BCE990DA}" type="datetimeFigureOut">
              <a:rPr lang="en-GB" smtClean="0"/>
              <a:pPr/>
              <a:t>18/09/2010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326A89-FBF3-41E9-B8CC-5C8E27C973A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extBox 6"/>
          <p:cNvSpPr txBox="1"/>
          <p:nvPr userDrawn="1"/>
        </p:nvSpPr>
        <p:spPr>
          <a:xfrm rot="16200000">
            <a:off x="7483170" y="5197170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psychlotron.org.uk</a:t>
            </a:r>
            <a:endParaRPr lang="en-GB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idan\Teaching\2010-11\ASCognitivePerception\AlsoSprach.wav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How good are you are judging distance?</a:t>
            </a:r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idan\Downloads\anaglyphSquirrel2.jpg"/>
          <p:cNvPicPr>
            <a:picLocks noChangeAspect="1" noChangeArrowheads="1"/>
          </p:cNvPicPr>
          <p:nvPr/>
        </p:nvPicPr>
        <p:blipFill>
          <a:blip r:embed="rId4" cstate="print"/>
          <a:srcRect r="22945"/>
          <a:stretch>
            <a:fillRect/>
          </a:stretch>
        </p:blipFill>
        <p:spPr bwMode="auto">
          <a:xfrm>
            <a:off x="2123728" y="27384"/>
            <a:ext cx="4921983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83568" y="5013176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 smtClean="0"/>
              <a:t>Retinal Disparity</a:t>
            </a:r>
            <a:endParaRPr lang="en-GB" sz="7200" dirty="0"/>
          </a:p>
        </p:txBody>
      </p:sp>
      <p:pic>
        <p:nvPicPr>
          <p:cNvPr id="6" name="AlsoSprach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90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Retinal disparity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Making an anaglyph image</a:t>
            </a:r>
          </a:p>
          <a:p>
            <a:pPr lvl="1"/>
            <a:r>
              <a:rPr lang="en-GB" dirty="0" smtClean="0"/>
              <a:t>Compose a scene using objects in the room</a:t>
            </a:r>
          </a:p>
          <a:p>
            <a:pPr lvl="1"/>
            <a:r>
              <a:rPr lang="en-GB" dirty="0" smtClean="0"/>
              <a:t>Place camera on a flat surface &amp; take a picture</a:t>
            </a:r>
          </a:p>
          <a:p>
            <a:pPr lvl="1"/>
            <a:r>
              <a:rPr lang="en-GB" dirty="0" smtClean="0"/>
              <a:t>Move camera 6cm to the right (don’t turn it)</a:t>
            </a:r>
          </a:p>
          <a:p>
            <a:pPr lvl="1"/>
            <a:r>
              <a:rPr lang="en-GB" dirty="0" smtClean="0"/>
              <a:t>Take a second picture</a:t>
            </a:r>
          </a:p>
          <a:p>
            <a:r>
              <a:rPr lang="en-GB" dirty="0" smtClean="0"/>
              <a:t>Give me the camera &amp; I’ll make the anaglyph</a:t>
            </a:r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Another problem to solve...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How does a red/blue anaglyph image work?</a:t>
            </a:r>
          </a:p>
          <a:p>
            <a:r>
              <a:rPr lang="en-GB" dirty="0" smtClean="0"/>
              <a:t>What do anaglyph images show us about how we perceive depth?</a:t>
            </a:r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Anaglyphs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 two images are slightly different, because they were taken from different positions</a:t>
            </a:r>
          </a:p>
          <a:p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899592" y="2996952"/>
            <a:ext cx="2952328" cy="280831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chemeClr val="accent5">
                    <a:lumMod val="75000"/>
                  </a:schemeClr>
                </a:solidFill>
              </a:rPr>
              <a:t>Through the red lens, we can only see the blue image</a:t>
            </a:r>
            <a:endParaRPr lang="en-GB" sz="28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292080" y="2996952"/>
            <a:ext cx="2952328" cy="280831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chemeClr val="accent2">
                    <a:lumMod val="75000"/>
                  </a:schemeClr>
                </a:solidFill>
              </a:rPr>
              <a:t>Through the blue lens, we can only see the red image</a:t>
            </a:r>
            <a:endParaRPr lang="en-GB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Retinal disparity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Our brain combines the two retinal images to produce a 3d percept</a:t>
            </a:r>
          </a:p>
          <a:p>
            <a:pPr lvl="1"/>
            <a:r>
              <a:rPr lang="en-GB" dirty="0" smtClean="0"/>
              <a:t>The closer the object, the greater the disparity between the two retinal images</a:t>
            </a:r>
          </a:p>
          <a:p>
            <a:pPr lvl="1"/>
            <a:r>
              <a:rPr lang="en-GB" dirty="0" smtClean="0"/>
              <a:t>Our brain can use the degree of disparity to work out distance</a:t>
            </a:r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Reflection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Today you had two problems to solve.  How effective were you at...</a:t>
            </a:r>
          </a:p>
          <a:p>
            <a:pPr lvl="1"/>
            <a:r>
              <a:rPr lang="en-GB" b="1" dirty="0" smtClean="0"/>
              <a:t>Collaborating</a:t>
            </a:r>
            <a:r>
              <a:rPr lang="en-GB" dirty="0" smtClean="0"/>
              <a:t> on your solutions?</a:t>
            </a:r>
          </a:p>
          <a:p>
            <a:pPr lvl="1"/>
            <a:r>
              <a:rPr lang="en-GB" b="1" dirty="0" smtClean="0"/>
              <a:t>Planning</a:t>
            </a:r>
            <a:r>
              <a:rPr lang="en-GB" dirty="0" smtClean="0"/>
              <a:t> ahead and </a:t>
            </a:r>
            <a:r>
              <a:rPr lang="en-GB" b="1" dirty="0" smtClean="0"/>
              <a:t>revising </a:t>
            </a:r>
            <a:r>
              <a:rPr lang="en-GB" dirty="0" smtClean="0"/>
              <a:t>your ideas where necessary?</a:t>
            </a:r>
          </a:p>
          <a:p>
            <a:r>
              <a:rPr lang="en-GB" dirty="0" smtClean="0"/>
              <a:t>What helped and hindered you in solving these problems?</a:t>
            </a:r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Explain how binocular depth cues allow us to perceive depth and distance</a:t>
            </a:r>
          </a:p>
          <a:p>
            <a:pPr lvl="1"/>
            <a:r>
              <a:rPr lang="en-GB" dirty="0" smtClean="0"/>
              <a:t>What sources of info?</a:t>
            </a:r>
          </a:p>
          <a:p>
            <a:pPr lvl="1"/>
            <a:r>
              <a:rPr lang="en-GB" dirty="0" smtClean="0"/>
              <a:t>How do they convey depth/distance?</a:t>
            </a:r>
          </a:p>
          <a:p>
            <a:pPr lvl="1"/>
            <a:r>
              <a:rPr lang="en-GB" dirty="0" smtClean="0"/>
              <a:t>What are their limits?</a:t>
            </a:r>
          </a:p>
          <a:p>
            <a:r>
              <a:rPr lang="en-GB" dirty="0" smtClean="0"/>
              <a:t>About 1/3 of a side of A4</a:t>
            </a:r>
          </a:p>
          <a:p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We are learning about...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We are learning how to...</a:t>
                      </a:r>
                      <a:endParaRPr lang="en-GB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Perceiving the world visually</a:t>
                      </a:r>
                    </a:p>
                    <a:p>
                      <a:r>
                        <a:rPr lang="en-GB" sz="2400" dirty="0" smtClean="0"/>
                        <a:t>Depth perception</a:t>
                      </a:r>
                    </a:p>
                    <a:p>
                      <a:r>
                        <a:rPr lang="en-GB" sz="2400" dirty="0" smtClean="0"/>
                        <a:t>Binocular depth cues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Solve research problems</a:t>
                      </a:r>
                    </a:p>
                    <a:p>
                      <a:r>
                        <a:rPr lang="en-GB" sz="2400" dirty="0" smtClean="0"/>
                        <a:t>Plan,</a:t>
                      </a:r>
                      <a:r>
                        <a:rPr lang="en-GB" sz="2400" baseline="0" dirty="0" smtClean="0"/>
                        <a:t> evaluate and revise solutions to problems</a:t>
                      </a:r>
                      <a:endParaRPr lang="en-GB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Depth Cues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Our sources of visual information about distance are collectively termed </a:t>
            </a:r>
            <a:r>
              <a:rPr lang="en-GB" b="1" dirty="0" smtClean="0"/>
              <a:t>depth cues</a:t>
            </a:r>
          </a:p>
          <a:p>
            <a:pPr lvl="1"/>
            <a:r>
              <a:rPr lang="en-GB" dirty="0" smtClean="0"/>
              <a:t>Binocular depth cues – rely on both eyes</a:t>
            </a:r>
          </a:p>
          <a:p>
            <a:pPr lvl="1"/>
            <a:r>
              <a:rPr lang="en-GB" dirty="0" smtClean="0"/>
              <a:t>Monocular depth cues – do not require both eyes</a:t>
            </a:r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Binocular depth cues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Eye convergence</a:t>
            </a:r>
          </a:p>
          <a:p>
            <a:r>
              <a:rPr lang="en-GB" dirty="0" smtClean="0"/>
              <a:t>Retinal disparity</a:t>
            </a:r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Eye convergence</a:t>
            </a:r>
            <a:endParaRPr lang="en-GB" dirty="0"/>
          </a:p>
        </p:txBody>
      </p:sp>
      <p:grpSp>
        <p:nvGrpSpPr>
          <p:cNvPr id="8" name="Group 7"/>
          <p:cNvGrpSpPr/>
          <p:nvPr/>
        </p:nvGrpSpPr>
        <p:grpSpPr>
          <a:xfrm rot="5400000">
            <a:off x="881590" y="1862826"/>
            <a:ext cx="2016224" cy="2412268"/>
            <a:chOff x="1043608" y="3573016"/>
            <a:chExt cx="2016224" cy="2412268"/>
          </a:xfrm>
        </p:grpSpPr>
        <p:sp>
          <p:nvSpPr>
            <p:cNvPr id="4" name="Oval 3"/>
            <p:cNvSpPr/>
            <p:nvPr/>
          </p:nvSpPr>
          <p:spPr>
            <a:xfrm>
              <a:off x="1043608" y="3789040"/>
              <a:ext cx="2016224" cy="219624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Isosceles Triangle 4"/>
            <p:cNvSpPr/>
            <p:nvPr/>
          </p:nvSpPr>
          <p:spPr>
            <a:xfrm>
              <a:off x="1835696" y="3573016"/>
              <a:ext cx="504056" cy="360040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Oval 5"/>
            <p:cNvSpPr/>
            <p:nvPr/>
          </p:nvSpPr>
          <p:spPr>
            <a:xfrm>
              <a:off x="1547664" y="4077072"/>
              <a:ext cx="432048" cy="72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Oval 6"/>
            <p:cNvSpPr/>
            <p:nvPr/>
          </p:nvSpPr>
          <p:spPr>
            <a:xfrm>
              <a:off x="2123728" y="4077072"/>
              <a:ext cx="432048" cy="72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9" name="Cube 8"/>
          <p:cNvSpPr/>
          <p:nvPr/>
        </p:nvSpPr>
        <p:spPr>
          <a:xfrm>
            <a:off x="7452320" y="2924944"/>
            <a:ext cx="432048" cy="432048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" name="Straight Connector 10"/>
          <p:cNvCxnSpPr>
            <a:stCxn id="6" idx="0"/>
            <a:endCxn id="9" idx="2"/>
          </p:cNvCxnSpPr>
          <p:nvPr/>
        </p:nvCxnSpPr>
        <p:spPr>
          <a:xfrm>
            <a:off x="2591780" y="2780928"/>
            <a:ext cx="4860540" cy="414046"/>
          </a:xfrm>
          <a:prstGeom prst="line">
            <a:avLst/>
          </a:prstGeom>
          <a:ln w="50800"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7" idx="0"/>
            <a:endCxn id="9" idx="2"/>
          </p:cNvCxnSpPr>
          <p:nvPr/>
        </p:nvCxnSpPr>
        <p:spPr>
          <a:xfrm flipV="1">
            <a:off x="2591780" y="3194974"/>
            <a:ext cx="4860540" cy="162018"/>
          </a:xfrm>
          <a:prstGeom prst="line">
            <a:avLst/>
          </a:prstGeom>
          <a:ln w="50800"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55576" y="4797152"/>
            <a:ext cx="68407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/>
              <a:t>When we focus on nearby objects, our eyes turn inward</a:t>
            </a:r>
            <a:endParaRPr lang="en-GB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Eye convergence</a:t>
            </a:r>
            <a:endParaRPr lang="en-GB" dirty="0"/>
          </a:p>
        </p:txBody>
      </p:sp>
      <p:grpSp>
        <p:nvGrpSpPr>
          <p:cNvPr id="3" name="Group 7"/>
          <p:cNvGrpSpPr/>
          <p:nvPr/>
        </p:nvGrpSpPr>
        <p:grpSpPr>
          <a:xfrm rot="5400000">
            <a:off x="881590" y="1862826"/>
            <a:ext cx="2016224" cy="2412268"/>
            <a:chOff x="1043608" y="3573016"/>
            <a:chExt cx="2016224" cy="2412268"/>
          </a:xfrm>
        </p:grpSpPr>
        <p:sp>
          <p:nvSpPr>
            <p:cNvPr id="4" name="Oval 3"/>
            <p:cNvSpPr/>
            <p:nvPr/>
          </p:nvSpPr>
          <p:spPr>
            <a:xfrm>
              <a:off x="1043608" y="3789040"/>
              <a:ext cx="2016224" cy="219624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Isosceles Triangle 4"/>
            <p:cNvSpPr/>
            <p:nvPr/>
          </p:nvSpPr>
          <p:spPr>
            <a:xfrm>
              <a:off x="1835696" y="3573016"/>
              <a:ext cx="504056" cy="360040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Oval 5"/>
            <p:cNvSpPr/>
            <p:nvPr/>
          </p:nvSpPr>
          <p:spPr>
            <a:xfrm>
              <a:off x="1547664" y="4077072"/>
              <a:ext cx="432048" cy="72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Oval 6"/>
            <p:cNvSpPr/>
            <p:nvPr/>
          </p:nvSpPr>
          <p:spPr>
            <a:xfrm>
              <a:off x="2123728" y="4077072"/>
              <a:ext cx="432048" cy="72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9" name="Cube 8"/>
          <p:cNvSpPr/>
          <p:nvPr/>
        </p:nvSpPr>
        <p:spPr>
          <a:xfrm>
            <a:off x="3779912" y="2924944"/>
            <a:ext cx="432048" cy="432048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" name="Straight Connector 10"/>
          <p:cNvCxnSpPr>
            <a:stCxn id="6" idx="0"/>
            <a:endCxn id="9" idx="2"/>
          </p:cNvCxnSpPr>
          <p:nvPr/>
        </p:nvCxnSpPr>
        <p:spPr>
          <a:xfrm>
            <a:off x="2591780" y="2780928"/>
            <a:ext cx="1188132" cy="414046"/>
          </a:xfrm>
          <a:prstGeom prst="line">
            <a:avLst/>
          </a:prstGeom>
          <a:ln w="50800"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7" idx="0"/>
            <a:endCxn id="9" idx="2"/>
          </p:cNvCxnSpPr>
          <p:nvPr/>
        </p:nvCxnSpPr>
        <p:spPr>
          <a:xfrm flipV="1">
            <a:off x="2591780" y="3194974"/>
            <a:ext cx="1188132" cy="162018"/>
          </a:xfrm>
          <a:prstGeom prst="line">
            <a:avLst/>
          </a:prstGeom>
          <a:ln w="50800"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55576" y="4797152"/>
            <a:ext cx="73448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/>
              <a:t>Our brain uses information from the eye muscles to work out the distance of the object</a:t>
            </a:r>
            <a:endParaRPr lang="en-GB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4716016" y="2348880"/>
            <a:ext cx="40324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/>
              <a:t>The nearer the object, the more the eyes must converge</a:t>
            </a:r>
            <a:endParaRPr lang="en-GB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Eye convergence</a:t>
            </a:r>
            <a:endParaRPr lang="en-GB" dirty="0"/>
          </a:p>
        </p:txBody>
      </p:sp>
      <p:grpSp>
        <p:nvGrpSpPr>
          <p:cNvPr id="3" name="Group 7"/>
          <p:cNvGrpSpPr/>
          <p:nvPr/>
        </p:nvGrpSpPr>
        <p:grpSpPr>
          <a:xfrm rot="5400000">
            <a:off x="881590" y="1862826"/>
            <a:ext cx="2016224" cy="2412268"/>
            <a:chOff x="1043608" y="3573016"/>
            <a:chExt cx="2016224" cy="2412268"/>
          </a:xfrm>
        </p:grpSpPr>
        <p:sp>
          <p:nvSpPr>
            <p:cNvPr id="4" name="Oval 3"/>
            <p:cNvSpPr/>
            <p:nvPr/>
          </p:nvSpPr>
          <p:spPr>
            <a:xfrm>
              <a:off x="1043608" y="3789040"/>
              <a:ext cx="2016224" cy="219624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Isosceles Triangle 4"/>
            <p:cNvSpPr/>
            <p:nvPr/>
          </p:nvSpPr>
          <p:spPr>
            <a:xfrm>
              <a:off x="1835696" y="3573016"/>
              <a:ext cx="504056" cy="360040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Oval 5"/>
            <p:cNvSpPr/>
            <p:nvPr/>
          </p:nvSpPr>
          <p:spPr>
            <a:xfrm>
              <a:off x="1547664" y="4077072"/>
              <a:ext cx="432048" cy="72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Oval 6"/>
            <p:cNvSpPr/>
            <p:nvPr/>
          </p:nvSpPr>
          <p:spPr>
            <a:xfrm>
              <a:off x="2123728" y="4077072"/>
              <a:ext cx="432048" cy="72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11" name="Straight Connector 10"/>
          <p:cNvCxnSpPr>
            <a:stCxn id="6" idx="0"/>
          </p:cNvCxnSpPr>
          <p:nvPr/>
        </p:nvCxnSpPr>
        <p:spPr>
          <a:xfrm>
            <a:off x="2591780" y="2780928"/>
            <a:ext cx="6552220" cy="0"/>
          </a:xfrm>
          <a:prstGeom prst="line">
            <a:avLst/>
          </a:prstGeom>
          <a:ln w="50800"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7" idx="0"/>
          </p:cNvCxnSpPr>
          <p:nvPr/>
        </p:nvCxnSpPr>
        <p:spPr>
          <a:xfrm>
            <a:off x="2591780" y="3356992"/>
            <a:ext cx="6552220" cy="0"/>
          </a:xfrm>
          <a:prstGeom prst="line">
            <a:avLst/>
          </a:prstGeom>
          <a:ln w="50800"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55576" y="4797152"/>
            <a:ext cx="73448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/>
              <a:t>When viewing </a:t>
            </a:r>
            <a:r>
              <a:rPr lang="en-GB" sz="3200" smtClean="0"/>
              <a:t>more distant </a:t>
            </a:r>
            <a:r>
              <a:rPr lang="en-GB" sz="3200" dirty="0" smtClean="0"/>
              <a:t>objects, the eyes do not converge, so convergence information is of no use</a:t>
            </a:r>
            <a:endParaRPr lang="en-GB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 problem to solve...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What is the maximum range at which eye convergence is a useful depth cue?</a:t>
            </a:r>
          </a:p>
          <a:p>
            <a:pPr lvl="1"/>
            <a:r>
              <a:rPr lang="en-GB" dirty="0" smtClean="0"/>
              <a:t>Working in groups, use the equipment available (and/or whatever else you can find) to find out</a:t>
            </a:r>
          </a:p>
          <a:p>
            <a:pPr lvl="1"/>
            <a:r>
              <a:rPr lang="en-GB" dirty="0" smtClean="0"/>
              <a:t>You have 10 minutes to arrive at an answer</a:t>
            </a:r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GB" dirty="0" smtClean="0"/>
              <a:t>Put on your 3d glasses now...</a:t>
            </a:r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439</Words>
  <Application>Microsoft Office PowerPoint</Application>
  <PresentationFormat>On-screen Show (4:3)</PresentationFormat>
  <Paragraphs>72</Paragraphs>
  <Slides>16</Slides>
  <Notes>16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Slide 1</vt:lpstr>
      <vt:lpstr>Slide 2</vt:lpstr>
      <vt:lpstr>Depth Cues</vt:lpstr>
      <vt:lpstr>Binocular depth cues</vt:lpstr>
      <vt:lpstr>Eye convergence</vt:lpstr>
      <vt:lpstr>Eye convergence</vt:lpstr>
      <vt:lpstr>Eye convergence</vt:lpstr>
      <vt:lpstr>A problem to solve...</vt:lpstr>
      <vt:lpstr>Slide 9</vt:lpstr>
      <vt:lpstr>Slide 10</vt:lpstr>
      <vt:lpstr>Retinal disparity</vt:lpstr>
      <vt:lpstr>Another problem to solve...</vt:lpstr>
      <vt:lpstr>Anaglyphs</vt:lpstr>
      <vt:lpstr>Retinal disparity</vt:lpstr>
      <vt:lpstr>Reflection</vt:lpstr>
      <vt:lpstr>Slide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Aidan</dc:creator>
  <cp:lastModifiedBy>Aidan</cp:lastModifiedBy>
  <cp:revision>13</cp:revision>
  <dcterms:created xsi:type="dcterms:W3CDTF">2010-09-11T14:44:26Z</dcterms:created>
  <dcterms:modified xsi:type="dcterms:W3CDTF">2010-09-18T20:11:54Z</dcterms:modified>
</cp:coreProperties>
</file>