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handoutMasterIdLst>
    <p:handoutMasterId r:id="rId16"/>
  </p:handoutMasterIdLst>
  <p:sldIdLst>
    <p:sldId id="256" r:id="rId2"/>
    <p:sldId id="258" r:id="rId3"/>
    <p:sldId id="259" r:id="rId4"/>
    <p:sldId id="261" r:id="rId5"/>
    <p:sldId id="260" r:id="rId6"/>
    <p:sldId id="262" r:id="rId7"/>
    <p:sldId id="263" r:id="rId8"/>
    <p:sldId id="264" r:id="rId9"/>
    <p:sldId id="266" r:id="rId10"/>
    <p:sldId id="265" r:id="rId11"/>
    <p:sldId id="257" r:id="rId12"/>
    <p:sldId id="267" r:id="rId13"/>
    <p:sldId id="268"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0"/>
    <p:restoredTop sz="94660"/>
  </p:normalViewPr>
  <p:slideViewPr>
    <p:cSldViewPr>
      <p:cViewPr varScale="1">
        <p:scale>
          <a:sx n="74" d="100"/>
          <a:sy n="74" d="100"/>
        </p:scale>
        <p:origin x="-126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D6B622E-BE88-4BB9-99A0-ABF956F183EF}" type="datetimeFigureOut">
              <a:rPr lang="en-GB" smtClean="0"/>
              <a:pPr/>
              <a:t>17/10/2010</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CCAFE0D-9130-4084-9E70-B0B7EA8BB0CE}" type="slidenum">
              <a:rPr lang="en-GB" smtClean="0"/>
              <a:pPr/>
              <a:t>‹#›</a:t>
            </a:fld>
            <a:endParaRPr lang="en-GB"/>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82C3BF6-27DD-49E6-B5C5-C99458AEC5AC}" type="datetimeFigureOut">
              <a:rPr lang="en-GB" smtClean="0"/>
              <a:pPr/>
              <a:t>17/10/2010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E0A1FA2-387D-4E99-AEF8-C8F0724771AB}"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EE0A1FA2-387D-4E99-AEF8-C8F0724771AB}" type="slidenum">
              <a:rPr lang="en-GB" smtClean="0"/>
              <a:pPr/>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EE0A1FA2-387D-4E99-AEF8-C8F0724771AB}" type="slidenum">
              <a:rPr lang="en-GB" smtClean="0"/>
              <a:pPr/>
              <a:t>10</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EE0A1FA2-387D-4E99-AEF8-C8F0724771AB}" type="slidenum">
              <a:rPr lang="en-GB" smtClean="0"/>
              <a:pPr/>
              <a:t>11</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EE0A1FA2-387D-4E99-AEF8-C8F0724771AB}" type="slidenum">
              <a:rPr lang="en-GB" smtClean="0"/>
              <a:pPr/>
              <a:t>12</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EE0A1FA2-387D-4E99-AEF8-C8F0724771AB}" type="slidenum">
              <a:rPr lang="en-GB" smtClean="0"/>
              <a:pPr/>
              <a:t>13</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EE0A1FA2-387D-4E99-AEF8-C8F0724771AB}" type="slidenum">
              <a:rPr lang="en-GB" smtClean="0"/>
              <a:pPr/>
              <a:t>2</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EE0A1FA2-387D-4E99-AEF8-C8F0724771AB}" type="slidenum">
              <a:rPr lang="en-GB" smtClean="0"/>
              <a:pPr/>
              <a:t>3</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EE0A1FA2-387D-4E99-AEF8-C8F0724771AB}" type="slidenum">
              <a:rPr lang="en-GB" smtClean="0"/>
              <a:pPr/>
              <a:t>4</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EE0A1FA2-387D-4E99-AEF8-C8F0724771AB}" type="slidenum">
              <a:rPr lang="en-GB" smtClean="0"/>
              <a:pPr/>
              <a:t>5</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EE0A1FA2-387D-4E99-AEF8-C8F0724771AB}" type="slidenum">
              <a:rPr lang="en-GB" smtClean="0"/>
              <a:pPr/>
              <a:t>6</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EE0A1FA2-387D-4E99-AEF8-C8F0724771AB}" type="slidenum">
              <a:rPr lang="en-GB" smtClean="0"/>
              <a:pPr/>
              <a:t>7</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EE0A1FA2-387D-4E99-AEF8-C8F0724771AB}" type="slidenum">
              <a:rPr lang="en-GB" smtClean="0"/>
              <a:pPr/>
              <a:t>8</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EE0A1FA2-387D-4E99-AEF8-C8F0724771AB}" type="slidenum">
              <a:rPr lang="en-GB" smtClean="0"/>
              <a:pPr/>
              <a:t>9</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5CF78235-CDA2-4B75-9CBB-3EF948DB706E}" type="datetimeFigureOut">
              <a:rPr lang="en-GB" smtClean="0"/>
              <a:pPr/>
              <a:t>17/10/2010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47DF39C-A01C-4AEA-BB88-9D48C80800BF}" type="slidenum">
              <a:rPr lang="en-GB" smtClean="0"/>
              <a:pPr/>
              <a:t>‹#›</a:t>
            </a:fld>
            <a:endParaRPr lang="en-GB"/>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CF78235-CDA2-4B75-9CBB-3EF948DB706E}" type="datetimeFigureOut">
              <a:rPr lang="en-GB" smtClean="0"/>
              <a:pPr/>
              <a:t>17/10/2010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47DF39C-A01C-4AEA-BB88-9D48C80800BF}" type="slidenum">
              <a:rPr lang="en-GB" smtClean="0"/>
              <a:pPr/>
              <a:t>‹#›</a:t>
            </a:fld>
            <a:endParaRPr lang="en-GB"/>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CF78235-CDA2-4B75-9CBB-3EF948DB706E}" type="datetimeFigureOut">
              <a:rPr lang="en-GB" smtClean="0"/>
              <a:pPr/>
              <a:t>17/10/2010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47DF39C-A01C-4AEA-BB88-9D48C80800BF}" type="slidenum">
              <a:rPr lang="en-GB" smtClean="0"/>
              <a:pPr/>
              <a:t>‹#›</a:t>
            </a:fld>
            <a:endParaRPr lang="en-GB"/>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CF78235-CDA2-4B75-9CBB-3EF948DB706E}" type="datetimeFigureOut">
              <a:rPr lang="en-GB" smtClean="0"/>
              <a:pPr/>
              <a:t>17/10/2010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47DF39C-A01C-4AEA-BB88-9D48C80800BF}" type="slidenum">
              <a:rPr lang="en-GB" smtClean="0"/>
              <a:pPr/>
              <a:t>‹#›</a:t>
            </a:fld>
            <a:endParaRPr lang="en-GB"/>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CF78235-CDA2-4B75-9CBB-3EF948DB706E}" type="datetimeFigureOut">
              <a:rPr lang="en-GB" smtClean="0"/>
              <a:pPr/>
              <a:t>17/10/2010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C47DF39C-A01C-4AEA-BB88-9D48C80800BF}" type="slidenum">
              <a:rPr lang="en-GB" smtClean="0"/>
              <a:pPr/>
              <a:t>‹#›</a:t>
            </a:fld>
            <a:endParaRPr lang="en-GB"/>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5CF78235-CDA2-4B75-9CBB-3EF948DB706E}" type="datetimeFigureOut">
              <a:rPr lang="en-GB" smtClean="0"/>
              <a:pPr/>
              <a:t>17/10/2010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47DF39C-A01C-4AEA-BB88-9D48C80800BF}" type="slidenum">
              <a:rPr lang="en-GB" smtClean="0"/>
              <a:pPr/>
              <a:t>‹#›</a:t>
            </a:fld>
            <a:endParaRPr lang="en-GB"/>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5CF78235-CDA2-4B75-9CBB-3EF948DB706E}" type="datetimeFigureOut">
              <a:rPr lang="en-GB" smtClean="0"/>
              <a:pPr/>
              <a:t>17/10/2010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C47DF39C-A01C-4AEA-BB88-9D48C80800BF}" type="slidenum">
              <a:rPr lang="en-GB" smtClean="0"/>
              <a:pPr/>
              <a:t>‹#›</a:t>
            </a:fld>
            <a:endParaRPr lang="en-GB"/>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5CF78235-CDA2-4B75-9CBB-3EF948DB706E}" type="datetimeFigureOut">
              <a:rPr lang="en-GB" smtClean="0"/>
              <a:pPr/>
              <a:t>17/10/2010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C47DF39C-A01C-4AEA-BB88-9D48C80800BF}" type="slidenum">
              <a:rPr lang="en-GB" smtClean="0"/>
              <a:pPr/>
              <a:t>‹#›</a:t>
            </a:fld>
            <a:endParaRPr lang="en-GB"/>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CF78235-CDA2-4B75-9CBB-3EF948DB706E}" type="datetimeFigureOut">
              <a:rPr lang="en-GB" smtClean="0"/>
              <a:pPr/>
              <a:t>17/10/2010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C47DF39C-A01C-4AEA-BB88-9D48C80800BF}" type="slidenum">
              <a:rPr lang="en-GB" smtClean="0"/>
              <a:pPr/>
              <a:t>‹#›</a:t>
            </a:fld>
            <a:endParaRPr lang="en-GB"/>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CF78235-CDA2-4B75-9CBB-3EF948DB706E}" type="datetimeFigureOut">
              <a:rPr lang="en-GB" smtClean="0"/>
              <a:pPr/>
              <a:t>17/10/2010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47DF39C-A01C-4AEA-BB88-9D48C80800BF}" type="slidenum">
              <a:rPr lang="en-GB" smtClean="0"/>
              <a:pPr/>
              <a:t>‹#›</a:t>
            </a:fld>
            <a:endParaRPr lang="en-GB"/>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CF78235-CDA2-4B75-9CBB-3EF948DB706E}" type="datetimeFigureOut">
              <a:rPr lang="en-GB" smtClean="0"/>
              <a:pPr/>
              <a:t>17/10/2010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C47DF39C-A01C-4AEA-BB88-9D48C80800BF}" type="slidenum">
              <a:rPr lang="en-GB" smtClean="0"/>
              <a:pPr/>
              <a:t>‹#›</a:t>
            </a:fld>
            <a:endParaRPr lang="en-GB"/>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F78235-CDA2-4B75-9CBB-3EF948DB706E}" type="datetimeFigureOut">
              <a:rPr lang="en-GB" smtClean="0"/>
              <a:pPr/>
              <a:t>17/10/2010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7DF39C-A01C-4AEA-BB88-9D48C80800BF}" type="slidenum">
              <a:rPr lang="en-GB" smtClean="0"/>
              <a:pPr/>
              <a:t>‹#›</a:t>
            </a:fld>
            <a:endParaRPr lang="en-GB"/>
          </a:p>
        </p:txBody>
      </p:sp>
      <p:sp>
        <p:nvSpPr>
          <p:cNvPr id="7" name="TextBox 6"/>
          <p:cNvSpPr txBox="1"/>
          <p:nvPr userDrawn="1"/>
        </p:nvSpPr>
        <p:spPr>
          <a:xfrm rot="16200000">
            <a:off x="7195138" y="4909138"/>
            <a:ext cx="3528392" cy="369332"/>
          </a:xfrm>
          <a:prstGeom prst="rect">
            <a:avLst/>
          </a:prstGeom>
          <a:noFill/>
        </p:spPr>
        <p:txBody>
          <a:bodyPr wrap="square" rtlCol="0">
            <a:spAutoFit/>
          </a:bodyPr>
          <a:lstStyle/>
          <a:p>
            <a:r>
              <a:rPr lang="en-GB" dirty="0" smtClean="0"/>
              <a:t>psychlotron.org.uk</a:t>
            </a:r>
            <a:endParaRPr lang="en-GB"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827584" y="620688"/>
            <a:ext cx="7704856" cy="5539978"/>
          </a:xfrm>
          <a:prstGeom prst="rect">
            <a:avLst/>
          </a:prstGeom>
          <a:noFill/>
        </p:spPr>
        <p:txBody>
          <a:bodyPr wrap="square" rtlCol="0">
            <a:spAutoFit/>
          </a:bodyPr>
          <a:lstStyle/>
          <a:p>
            <a:r>
              <a:rPr lang="en-GB" sz="2800" dirty="0" smtClean="0"/>
              <a:t>J.J. </a:t>
            </a:r>
            <a:r>
              <a:rPr lang="en-GB" sz="2800" dirty="0"/>
              <a:t>and Richard are arguing about how we come to know the world around us.  Richard says, “The way we perceive our environment is heavily influenced by our thinking processes, expectations and past experiences.”  </a:t>
            </a:r>
            <a:endParaRPr lang="en-GB" sz="2800" dirty="0" smtClean="0"/>
          </a:p>
          <a:p>
            <a:endParaRPr lang="en-GB" sz="2800" dirty="0"/>
          </a:p>
          <a:p>
            <a:r>
              <a:rPr lang="en-GB" sz="2800" dirty="0" smtClean="0"/>
              <a:t>J.J. </a:t>
            </a:r>
            <a:r>
              <a:rPr lang="en-GB" sz="2800" dirty="0"/>
              <a:t>replies, “You’re wrong.  We perceive our environment directly, by taking in information about shadows, texture, convergence and so on.  Expectation and experience play only a minor role</a:t>
            </a:r>
            <a:r>
              <a:rPr lang="en-GB" sz="2800" dirty="0" smtClean="0"/>
              <a:t>.”</a:t>
            </a:r>
          </a:p>
          <a:p>
            <a:endParaRPr lang="en-GB" sz="2800" dirty="0"/>
          </a:p>
          <a:p>
            <a:r>
              <a:rPr lang="en-GB" sz="2800" i="1" dirty="0"/>
              <a:t>Who do you agree with more, and why?  </a:t>
            </a:r>
            <a:endParaRPr lang="en-GB" sz="2800" dirty="0"/>
          </a:p>
          <a:p>
            <a:endParaRPr lang="en-GB" dirty="0"/>
          </a:p>
        </p:txBody>
      </p:sp>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Gregory’s (1966) theory</a:t>
            </a:r>
            <a:endParaRPr lang="en-GB" dirty="0"/>
          </a:p>
        </p:txBody>
      </p:sp>
      <p:sp>
        <p:nvSpPr>
          <p:cNvPr id="5" name="Content Placeholder 4"/>
          <p:cNvSpPr>
            <a:spLocks noGrp="1"/>
          </p:cNvSpPr>
          <p:nvPr>
            <p:ph sz="half" idx="2"/>
          </p:nvPr>
        </p:nvSpPr>
        <p:spPr>
          <a:xfrm>
            <a:off x="4648200" y="1600201"/>
            <a:ext cx="4038600" cy="1468760"/>
          </a:xfrm>
        </p:spPr>
        <p:txBody>
          <a:bodyPr>
            <a:normAutofit/>
          </a:bodyPr>
          <a:lstStyle/>
          <a:p>
            <a:r>
              <a:rPr lang="en-GB" dirty="0" smtClean="0"/>
              <a:t>How do we know that this is (a) smooth; (b) plastic; and (c) a chair?</a:t>
            </a:r>
            <a:endParaRPr lang="en-GB" dirty="0"/>
          </a:p>
        </p:txBody>
      </p:sp>
      <p:pic>
        <p:nvPicPr>
          <p:cNvPr id="2050" name="Picture 2"/>
          <p:cNvPicPr>
            <a:picLocks noGrp="1" noChangeAspect="1" noChangeArrowheads="1"/>
          </p:cNvPicPr>
          <p:nvPr>
            <p:ph sz="half" idx="1"/>
          </p:nvPr>
        </p:nvPicPr>
        <p:blipFill>
          <a:blip r:embed="rId3" cstate="print"/>
          <a:srcRect/>
          <a:stretch>
            <a:fillRect/>
          </a:stretch>
        </p:blipFill>
        <p:spPr bwMode="auto">
          <a:xfrm>
            <a:off x="539552" y="1700808"/>
            <a:ext cx="3744416" cy="3744416"/>
          </a:xfrm>
          <a:prstGeom prst="rect">
            <a:avLst/>
          </a:prstGeom>
          <a:noFill/>
          <a:ln w="9525">
            <a:noFill/>
            <a:miter lim="800000"/>
            <a:headEnd/>
            <a:tailEnd/>
          </a:ln>
        </p:spPr>
      </p:pic>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Comparing and contrasting</a:t>
            </a:r>
            <a:endParaRPr lang="en-GB" dirty="0"/>
          </a:p>
        </p:txBody>
      </p:sp>
      <p:sp>
        <p:nvSpPr>
          <p:cNvPr id="3" name="Content Placeholder 2"/>
          <p:cNvSpPr>
            <a:spLocks noGrp="1"/>
          </p:cNvSpPr>
          <p:nvPr>
            <p:ph idx="1"/>
          </p:nvPr>
        </p:nvSpPr>
        <p:spPr/>
        <p:txBody>
          <a:bodyPr/>
          <a:lstStyle/>
          <a:p>
            <a:r>
              <a:rPr lang="en-GB" dirty="0" smtClean="0"/>
              <a:t>This is a skill based around identifying and explaining the </a:t>
            </a:r>
            <a:r>
              <a:rPr lang="en-GB" b="1" dirty="0" smtClean="0"/>
              <a:t>similarities</a:t>
            </a:r>
            <a:r>
              <a:rPr lang="en-GB" dirty="0" smtClean="0"/>
              <a:t> and </a:t>
            </a:r>
            <a:r>
              <a:rPr lang="en-GB" b="1" dirty="0" smtClean="0"/>
              <a:t>differences</a:t>
            </a:r>
            <a:r>
              <a:rPr lang="en-GB" dirty="0" smtClean="0"/>
              <a:t> between things.</a:t>
            </a:r>
          </a:p>
          <a:p>
            <a:r>
              <a:rPr lang="en-GB" dirty="0" smtClean="0"/>
              <a:t>Practising this skill will give you a better understanding of psychological ideas, allowing you to think about them in more complex ways.</a:t>
            </a:r>
            <a:endParaRPr lang="en-GB" dirty="0"/>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1043608" y="1412776"/>
            <a:ext cx="4680520" cy="4739767"/>
          </a:xfrm>
          <a:prstGeom prst="ellipse">
            <a:avLst/>
          </a:prstGeom>
          <a:solidFill>
            <a:schemeClr val="accent1">
              <a:alpha val="3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Oval 4"/>
          <p:cNvSpPr/>
          <p:nvPr/>
        </p:nvSpPr>
        <p:spPr>
          <a:xfrm>
            <a:off x="3347864" y="1412776"/>
            <a:ext cx="4680520" cy="4739767"/>
          </a:xfrm>
          <a:prstGeom prst="ellipse">
            <a:avLst/>
          </a:prstGeom>
          <a:solidFill>
            <a:schemeClr val="accent1">
              <a:alpha val="3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p:cNvSpPr txBox="1"/>
          <p:nvPr/>
        </p:nvSpPr>
        <p:spPr>
          <a:xfrm>
            <a:off x="1691680" y="2773391"/>
            <a:ext cx="1296144" cy="1938992"/>
          </a:xfrm>
          <a:prstGeom prst="rect">
            <a:avLst/>
          </a:prstGeom>
          <a:noFill/>
        </p:spPr>
        <p:txBody>
          <a:bodyPr wrap="square" rtlCol="0">
            <a:spAutoFit/>
          </a:bodyPr>
          <a:lstStyle/>
          <a:p>
            <a:r>
              <a:rPr lang="en-GB" sz="2400" dirty="0" smtClean="0"/>
              <a:t>Things that are true of Gibson’s theory</a:t>
            </a:r>
            <a:endParaRPr lang="en-GB" sz="2400" dirty="0"/>
          </a:p>
        </p:txBody>
      </p:sp>
      <p:sp>
        <p:nvSpPr>
          <p:cNvPr id="7" name="TextBox 6"/>
          <p:cNvSpPr txBox="1"/>
          <p:nvPr/>
        </p:nvSpPr>
        <p:spPr>
          <a:xfrm>
            <a:off x="6084168" y="2773391"/>
            <a:ext cx="1368152" cy="1938992"/>
          </a:xfrm>
          <a:prstGeom prst="rect">
            <a:avLst/>
          </a:prstGeom>
          <a:noFill/>
        </p:spPr>
        <p:txBody>
          <a:bodyPr wrap="square" rtlCol="0">
            <a:spAutoFit/>
          </a:bodyPr>
          <a:lstStyle/>
          <a:p>
            <a:pPr algn="r"/>
            <a:r>
              <a:rPr lang="en-GB" sz="2400" dirty="0" smtClean="0"/>
              <a:t>Things that are true of Gregory’s theory</a:t>
            </a:r>
            <a:endParaRPr lang="en-GB" sz="2400" dirty="0"/>
          </a:p>
        </p:txBody>
      </p:sp>
      <p:sp>
        <p:nvSpPr>
          <p:cNvPr id="8" name="TextBox 7"/>
          <p:cNvSpPr txBox="1"/>
          <p:nvPr/>
        </p:nvSpPr>
        <p:spPr>
          <a:xfrm>
            <a:off x="3923928" y="2768167"/>
            <a:ext cx="1296144" cy="1938992"/>
          </a:xfrm>
          <a:prstGeom prst="rect">
            <a:avLst/>
          </a:prstGeom>
          <a:noFill/>
        </p:spPr>
        <p:txBody>
          <a:bodyPr wrap="square" rtlCol="0">
            <a:spAutoFit/>
          </a:bodyPr>
          <a:lstStyle/>
          <a:p>
            <a:pPr algn="ctr"/>
            <a:r>
              <a:rPr lang="en-GB" sz="2400" dirty="0" smtClean="0"/>
              <a:t>Things that are true of both theories</a:t>
            </a:r>
            <a:endParaRPr lang="en-GB" sz="2400" dirty="0"/>
          </a:p>
        </p:txBody>
      </p:sp>
      <p:sp>
        <p:nvSpPr>
          <p:cNvPr id="9" name="TextBox 8"/>
          <p:cNvSpPr txBox="1"/>
          <p:nvPr/>
        </p:nvSpPr>
        <p:spPr>
          <a:xfrm>
            <a:off x="1691680" y="6207695"/>
            <a:ext cx="5688632" cy="461665"/>
          </a:xfrm>
          <a:prstGeom prst="rect">
            <a:avLst/>
          </a:prstGeom>
          <a:noFill/>
        </p:spPr>
        <p:txBody>
          <a:bodyPr wrap="square" rtlCol="0">
            <a:spAutoFit/>
          </a:bodyPr>
          <a:lstStyle/>
          <a:p>
            <a:pPr algn="ctr"/>
            <a:r>
              <a:rPr lang="en-GB" sz="2400" dirty="0" smtClean="0"/>
              <a:t>Things that are true of neither theory</a:t>
            </a:r>
            <a:endParaRPr lang="en-GB" sz="2400" dirty="0"/>
          </a:p>
        </p:txBody>
      </p:sp>
      <p:sp>
        <p:nvSpPr>
          <p:cNvPr id="10" name="Title 9"/>
          <p:cNvSpPr>
            <a:spLocks noGrp="1"/>
          </p:cNvSpPr>
          <p:nvPr>
            <p:ph type="title"/>
          </p:nvPr>
        </p:nvSpPr>
        <p:spPr/>
        <p:txBody>
          <a:bodyPr/>
          <a:lstStyle/>
          <a:p>
            <a:r>
              <a:rPr lang="en-GB" dirty="0" smtClean="0"/>
              <a:t>The Venn diagram method</a:t>
            </a:r>
            <a:endParaRPr lang="en-GB" dirty="0"/>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Homework</a:t>
            </a:r>
            <a:endParaRPr lang="en-GB" dirty="0"/>
          </a:p>
        </p:txBody>
      </p:sp>
      <p:sp>
        <p:nvSpPr>
          <p:cNvPr id="4" name="Content Placeholder 3"/>
          <p:cNvSpPr>
            <a:spLocks noGrp="1"/>
          </p:cNvSpPr>
          <p:nvPr>
            <p:ph idx="1"/>
          </p:nvPr>
        </p:nvSpPr>
        <p:spPr/>
        <p:txBody>
          <a:bodyPr/>
          <a:lstStyle/>
          <a:p>
            <a:r>
              <a:rPr lang="en-GB" dirty="0" smtClean="0"/>
              <a:t>Compare and contrast Gibson’s and Gregory’s theories of perception (10 marks)</a:t>
            </a:r>
          </a:p>
          <a:p>
            <a:pPr lvl="1"/>
            <a:r>
              <a:rPr lang="en-GB" dirty="0" smtClean="0"/>
              <a:t>Identify areas of agreement and disagreement</a:t>
            </a:r>
          </a:p>
          <a:p>
            <a:pPr lvl="1"/>
            <a:r>
              <a:rPr lang="en-GB" dirty="0" smtClean="0"/>
              <a:t>Explain them, referring to what each psychologist said about perceptual processes</a:t>
            </a:r>
          </a:p>
          <a:p>
            <a:pPr lvl="1"/>
            <a:r>
              <a:rPr lang="en-GB" dirty="0" smtClean="0"/>
              <a:t>Structure your essay around the similarities and differences</a:t>
            </a:r>
            <a:endParaRPr lang="en-GB" dirty="0"/>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graphicFrame>
        <p:nvGraphicFramePr>
          <p:cNvPr id="4" name="Content Placeholder 3"/>
          <p:cNvGraphicFramePr>
            <a:graphicFrameLocks noGrp="1"/>
          </p:cNvGraphicFramePr>
          <p:nvPr>
            <p:ph idx="1"/>
          </p:nvPr>
        </p:nvGraphicFramePr>
        <p:xfrm>
          <a:off x="457200" y="1600200"/>
          <a:ext cx="8229600" cy="3169920"/>
        </p:xfrm>
        <a:graphic>
          <a:graphicData uri="http://schemas.openxmlformats.org/drawingml/2006/table">
            <a:tbl>
              <a:tblPr firstRow="1" bandRow="1">
                <a:tableStyleId>{5C22544A-7EE6-4342-B048-85BDC9FD1C3A}</a:tableStyleId>
              </a:tblPr>
              <a:tblGrid>
                <a:gridCol w="4114800"/>
                <a:gridCol w="4114800"/>
              </a:tblGrid>
              <a:tr h="370840">
                <a:tc>
                  <a:txBody>
                    <a:bodyPr/>
                    <a:lstStyle/>
                    <a:p>
                      <a:r>
                        <a:rPr lang="en-GB" sz="2800" dirty="0" smtClean="0"/>
                        <a:t>We</a:t>
                      </a:r>
                      <a:r>
                        <a:rPr lang="en-GB" sz="2800" baseline="0" dirty="0" smtClean="0"/>
                        <a:t> are learning about...</a:t>
                      </a:r>
                      <a:endParaRPr lang="en-GB" sz="2800" dirty="0"/>
                    </a:p>
                  </a:txBody>
                  <a:tcPr/>
                </a:tc>
                <a:tc>
                  <a:txBody>
                    <a:bodyPr/>
                    <a:lstStyle/>
                    <a:p>
                      <a:r>
                        <a:rPr lang="en-GB" sz="2800" dirty="0" smtClean="0"/>
                        <a:t>We are learning how to...</a:t>
                      </a:r>
                      <a:endParaRPr lang="en-GB" sz="2800" dirty="0"/>
                    </a:p>
                  </a:txBody>
                  <a:tcPr/>
                </a:tc>
              </a:tr>
              <a:tr h="370840">
                <a:tc>
                  <a:txBody>
                    <a:bodyPr/>
                    <a:lstStyle/>
                    <a:p>
                      <a:r>
                        <a:rPr lang="en-GB" sz="2800" dirty="0" smtClean="0"/>
                        <a:t>Theories of visual perception.  </a:t>
                      </a:r>
                    </a:p>
                    <a:p>
                      <a:r>
                        <a:rPr lang="en-GB" sz="2800" dirty="0" smtClean="0"/>
                        <a:t>Gibson’s theory of direct perception;</a:t>
                      </a:r>
                      <a:r>
                        <a:rPr lang="en-GB" sz="2800" baseline="0" dirty="0" smtClean="0"/>
                        <a:t> Gregory’s constructivist theory of perception.</a:t>
                      </a:r>
                      <a:endParaRPr lang="en-GB" sz="2800" dirty="0"/>
                    </a:p>
                  </a:txBody>
                  <a:tcPr/>
                </a:tc>
                <a:tc>
                  <a:txBody>
                    <a:bodyPr/>
                    <a:lstStyle/>
                    <a:p>
                      <a:r>
                        <a:rPr lang="en-GB" sz="2800" dirty="0" smtClean="0"/>
                        <a:t>Compare</a:t>
                      </a:r>
                      <a:r>
                        <a:rPr lang="en-GB" sz="2800" baseline="0" dirty="0" smtClean="0"/>
                        <a:t> and</a:t>
                      </a:r>
                      <a:r>
                        <a:rPr lang="en-GB" sz="2800" dirty="0" smtClean="0"/>
                        <a:t> contrast psychological</a:t>
                      </a:r>
                      <a:r>
                        <a:rPr lang="en-GB" sz="2800" baseline="0" dirty="0" smtClean="0"/>
                        <a:t> theories.</a:t>
                      </a:r>
                    </a:p>
                    <a:p>
                      <a:r>
                        <a:rPr lang="en-GB" sz="2800" baseline="0" dirty="0" smtClean="0"/>
                        <a:t>Construct psychological arguments.  </a:t>
                      </a:r>
                      <a:endParaRPr lang="en-GB" sz="2800" dirty="0"/>
                    </a:p>
                  </a:txBody>
                  <a:tcPr/>
                </a:tc>
              </a:tr>
            </a:tbl>
          </a:graphicData>
        </a:graphic>
      </p:graphicFrame>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Two experts on perception...</a:t>
            </a:r>
            <a:endParaRPr lang="en-GB" dirty="0"/>
          </a:p>
        </p:txBody>
      </p:sp>
      <p:pic>
        <p:nvPicPr>
          <p:cNvPr id="1026" name="Picture 2"/>
          <p:cNvPicPr>
            <a:picLocks noChangeAspect="1" noChangeArrowheads="1"/>
          </p:cNvPicPr>
          <p:nvPr/>
        </p:nvPicPr>
        <p:blipFill>
          <a:blip r:embed="rId3" cstate="print"/>
          <a:srcRect/>
          <a:stretch>
            <a:fillRect/>
          </a:stretch>
        </p:blipFill>
        <p:spPr bwMode="auto">
          <a:xfrm>
            <a:off x="467544" y="1556792"/>
            <a:ext cx="2762250" cy="3000375"/>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b="31759"/>
          <a:stretch>
            <a:fillRect/>
          </a:stretch>
        </p:blipFill>
        <p:spPr bwMode="auto">
          <a:xfrm>
            <a:off x="5796136" y="3212976"/>
            <a:ext cx="2776924" cy="3024336"/>
          </a:xfrm>
          <a:prstGeom prst="rect">
            <a:avLst/>
          </a:prstGeom>
          <a:noFill/>
          <a:ln w="9525">
            <a:noFill/>
            <a:miter lim="800000"/>
            <a:headEnd/>
            <a:tailEnd/>
          </a:ln>
        </p:spPr>
      </p:pic>
      <p:sp>
        <p:nvSpPr>
          <p:cNvPr id="7" name="TextBox 6"/>
          <p:cNvSpPr txBox="1"/>
          <p:nvPr/>
        </p:nvSpPr>
        <p:spPr>
          <a:xfrm>
            <a:off x="3275856" y="1484784"/>
            <a:ext cx="4824536" cy="1569660"/>
          </a:xfrm>
          <a:prstGeom prst="rect">
            <a:avLst/>
          </a:prstGeom>
          <a:noFill/>
        </p:spPr>
        <p:txBody>
          <a:bodyPr wrap="square" rtlCol="0">
            <a:spAutoFit/>
          </a:bodyPr>
          <a:lstStyle/>
          <a:p>
            <a:r>
              <a:rPr lang="en-GB" sz="2400" dirty="0" smtClean="0"/>
              <a:t>J.J. Gibson (1904-1979) believed that we perceive the world </a:t>
            </a:r>
            <a:r>
              <a:rPr lang="en-GB" sz="2400" b="1" dirty="0" smtClean="0"/>
              <a:t>directly</a:t>
            </a:r>
            <a:r>
              <a:rPr lang="en-GB" sz="2400" dirty="0" smtClean="0"/>
              <a:t>, and ‘high level’ cognitive processes play a minimal role.</a:t>
            </a:r>
            <a:endParaRPr lang="en-GB" sz="2400" dirty="0"/>
          </a:p>
        </p:txBody>
      </p:sp>
      <p:sp>
        <p:nvSpPr>
          <p:cNvPr id="8" name="TextBox 7"/>
          <p:cNvSpPr txBox="1"/>
          <p:nvPr/>
        </p:nvSpPr>
        <p:spPr>
          <a:xfrm>
            <a:off x="323528" y="4725144"/>
            <a:ext cx="5472608" cy="1569660"/>
          </a:xfrm>
          <a:prstGeom prst="rect">
            <a:avLst/>
          </a:prstGeom>
          <a:noFill/>
        </p:spPr>
        <p:txBody>
          <a:bodyPr wrap="square" rtlCol="0">
            <a:spAutoFit/>
          </a:bodyPr>
          <a:lstStyle/>
          <a:p>
            <a:pPr algn="r"/>
            <a:r>
              <a:rPr lang="en-GB" sz="2400" dirty="0" smtClean="0"/>
              <a:t>Richard Gregory  (1923-2010) believed that perception involves </a:t>
            </a:r>
            <a:r>
              <a:rPr lang="en-GB" sz="2400" b="1" dirty="0" smtClean="0"/>
              <a:t>constructing</a:t>
            </a:r>
            <a:r>
              <a:rPr lang="en-GB" sz="2400" dirty="0" smtClean="0"/>
              <a:t> a mental model of the world using our beliefs, expectations and experiences. </a:t>
            </a:r>
            <a:endParaRPr lang="en-GB" sz="2400" dirty="0"/>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GB"/>
          </a:p>
        </p:txBody>
      </p:sp>
      <p:sp>
        <p:nvSpPr>
          <p:cNvPr id="4" name="Content Placeholder 3"/>
          <p:cNvSpPr>
            <a:spLocks noGrp="1"/>
          </p:cNvSpPr>
          <p:nvPr>
            <p:ph idx="1"/>
          </p:nvPr>
        </p:nvSpPr>
        <p:spPr/>
        <p:txBody>
          <a:bodyPr/>
          <a:lstStyle/>
          <a:p>
            <a:r>
              <a:rPr lang="en-GB" dirty="0" smtClean="0"/>
              <a:t>What is a </a:t>
            </a:r>
            <a:r>
              <a:rPr lang="en-GB" b="1" dirty="0" smtClean="0"/>
              <a:t>theory</a:t>
            </a:r>
            <a:r>
              <a:rPr lang="en-GB" dirty="0" smtClean="0"/>
              <a:t>?</a:t>
            </a:r>
            <a:endParaRPr lang="en-GB" dirty="0"/>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Theory</a:t>
            </a:r>
            <a:endParaRPr lang="en-GB" dirty="0"/>
          </a:p>
        </p:txBody>
      </p:sp>
      <p:sp>
        <p:nvSpPr>
          <p:cNvPr id="4" name="Content Placeholder 3"/>
          <p:cNvSpPr>
            <a:spLocks noGrp="1"/>
          </p:cNvSpPr>
          <p:nvPr>
            <p:ph idx="1"/>
          </p:nvPr>
        </p:nvSpPr>
        <p:spPr/>
        <p:txBody>
          <a:bodyPr/>
          <a:lstStyle/>
          <a:p>
            <a:r>
              <a:rPr lang="en-GB" dirty="0" smtClean="0"/>
              <a:t>A theory is an </a:t>
            </a:r>
            <a:r>
              <a:rPr lang="en-GB" b="1" dirty="0" smtClean="0"/>
              <a:t>explanation</a:t>
            </a:r>
            <a:r>
              <a:rPr lang="en-GB" dirty="0" smtClean="0"/>
              <a:t> of some process or phenomenon.  It should incorporate and account for what is </a:t>
            </a:r>
            <a:r>
              <a:rPr lang="en-GB" b="1" dirty="0" smtClean="0"/>
              <a:t>known</a:t>
            </a:r>
            <a:r>
              <a:rPr lang="en-GB" dirty="0" smtClean="0"/>
              <a:t> about something and should be capable of </a:t>
            </a:r>
            <a:r>
              <a:rPr lang="en-GB" b="1" dirty="0" smtClean="0"/>
              <a:t>predicting</a:t>
            </a:r>
            <a:r>
              <a:rPr lang="en-GB" dirty="0" smtClean="0"/>
              <a:t> what will happen under particular circumstances.</a:t>
            </a:r>
            <a:endParaRPr lang="en-GB" dirty="0"/>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Theories of perception</a:t>
            </a:r>
            <a:endParaRPr lang="en-GB" dirty="0"/>
          </a:p>
        </p:txBody>
      </p:sp>
      <p:sp>
        <p:nvSpPr>
          <p:cNvPr id="3" name="Content Placeholder 2"/>
          <p:cNvSpPr>
            <a:spLocks noGrp="1"/>
          </p:cNvSpPr>
          <p:nvPr>
            <p:ph idx="1"/>
          </p:nvPr>
        </p:nvSpPr>
        <p:spPr/>
        <p:txBody>
          <a:bodyPr/>
          <a:lstStyle/>
          <a:p>
            <a:r>
              <a:rPr lang="en-GB" dirty="0" smtClean="0"/>
              <a:t>A theory of visual perception should be able to </a:t>
            </a:r>
            <a:r>
              <a:rPr lang="en-GB" b="1" dirty="0" smtClean="0"/>
              <a:t>explain</a:t>
            </a:r>
            <a:r>
              <a:rPr lang="en-GB" dirty="0" smtClean="0"/>
              <a:t> how we perceive the world.  It should also be able to </a:t>
            </a:r>
            <a:r>
              <a:rPr lang="en-GB" b="1" dirty="0" smtClean="0"/>
              <a:t>account for </a:t>
            </a:r>
            <a:r>
              <a:rPr lang="en-GB" dirty="0" smtClean="0"/>
              <a:t>the facts we know about visual perception and be able to </a:t>
            </a:r>
            <a:r>
              <a:rPr lang="en-GB" b="1" dirty="0" smtClean="0"/>
              <a:t>predict</a:t>
            </a:r>
            <a:r>
              <a:rPr lang="en-GB" dirty="0" smtClean="0"/>
              <a:t> what/how people will perceive under specific conditions.</a:t>
            </a:r>
            <a:endParaRPr lang="en-GB" dirty="0"/>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smtClean="0"/>
              <a:t>Gibson’s (1966) theory</a:t>
            </a:r>
            <a:endParaRPr lang="en-GB" dirty="0"/>
          </a:p>
        </p:txBody>
      </p:sp>
      <p:sp>
        <p:nvSpPr>
          <p:cNvPr id="5" name="Content Placeholder 4"/>
          <p:cNvSpPr>
            <a:spLocks noGrp="1"/>
          </p:cNvSpPr>
          <p:nvPr>
            <p:ph idx="1"/>
          </p:nvPr>
        </p:nvSpPr>
        <p:spPr/>
        <p:txBody>
          <a:bodyPr>
            <a:normAutofit lnSpcReduction="10000"/>
          </a:bodyPr>
          <a:lstStyle/>
          <a:p>
            <a:r>
              <a:rPr lang="en-GB" dirty="0" smtClean="0"/>
              <a:t>Perception is a </a:t>
            </a:r>
            <a:r>
              <a:rPr lang="en-GB" b="1" dirty="0" smtClean="0"/>
              <a:t>data driven </a:t>
            </a:r>
            <a:r>
              <a:rPr lang="en-GB" dirty="0" smtClean="0"/>
              <a:t>process.</a:t>
            </a:r>
          </a:p>
          <a:p>
            <a:r>
              <a:rPr lang="en-GB" dirty="0" smtClean="0"/>
              <a:t>We take in information from a constantly changing </a:t>
            </a:r>
            <a:r>
              <a:rPr lang="en-GB" b="1" dirty="0" smtClean="0"/>
              <a:t>visual array</a:t>
            </a:r>
            <a:r>
              <a:rPr lang="en-GB" dirty="0" smtClean="0"/>
              <a:t>:</a:t>
            </a:r>
          </a:p>
          <a:p>
            <a:pPr lvl="1"/>
            <a:r>
              <a:rPr lang="en-GB" dirty="0" smtClean="0"/>
              <a:t>Line &amp; shadow</a:t>
            </a:r>
          </a:p>
          <a:p>
            <a:pPr lvl="1"/>
            <a:r>
              <a:rPr lang="en-GB" dirty="0" smtClean="0"/>
              <a:t>Texture &amp; texture gradient</a:t>
            </a:r>
          </a:p>
          <a:p>
            <a:pPr lvl="1"/>
            <a:r>
              <a:rPr lang="en-GB" dirty="0" smtClean="0"/>
              <a:t>Movement (e.g. flow, parallax)</a:t>
            </a:r>
          </a:p>
          <a:p>
            <a:r>
              <a:rPr lang="en-GB" dirty="0" smtClean="0"/>
              <a:t>Sensory info in the visual array gives </a:t>
            </a:r>
            <a:r>
              <a:rPr lang="en-GB" b="1" dirty="0" smtClean="0"/>
              <a:t>affordances</a:t>
            </a:r>
            <a:r>
              <a:rPr lang="en-GB" dirty="0" smtClean="0"/>
              <a:t> (understanding of the nature and possibilities of things in the environment)</a:t>
            </a:r>
          </a:p>
          <a:p>
            <a:endParaRPr lang="en-GB" dirty="0"/>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Gibson’s (1966) theory</a:t>
            </a:r>
            <a:endParaRPr lang="en-GB" dirty="0"/>
          </a:p>
        </p:txBody>
      </p:sp>
      <p:sp>
        <p:nvSpPr>
          <p:cNvPr id="5" name="Content Placeholder 4"/>
          <p:cNvSpPr>
            <a:spLocks noGrp="1"/>
          </p:cNvSpPr>
          <p:nvPr>
            <p:ph sz="half" idx="2"/>
          </p:nvPr>
        </p:nvSpPr>
        <p:spPr>
          <a:xfrm>
            <a:off x="4648200" y="1600201"/>
            <a:ext cx="4038600" cy="1468760"/>
          </a:xfrm>
        </p:spPr>
        <p:txBody>
          <a:bodyPr/>
          <a:lstStyle/>
          <a:p>
            <a:r>
              <a:rPr lang="en-GB" dirty="0" smtClean="0"/>
              <a:t>What are the affordances of this object?</a:t>
            </a:r>
            <a:endParaRPr lang="en-GB" dirty="0"/>
          </a:p>
        </p:txBody>
      </p:sp>
      <p:pic>
        <p:nvPicPr>
          <p:cNvPr id="2050" name="Picture 2"/>
          <p:cNvPicPr>
            <a:picLocks noGrp="1" noChangeAspect="1" noChangeArrowheads="1"/>
          </p:cNvPicPr>
          <p:nvPr>
            <p:ph sz="half" idx="1"/>
          </p:nvPr>
        </p:nvPicPr>
        <p:blipFill>
          <a:blip r:embed="rId3" cstate="print"/>
          <a:srcRect/>
          <a:stretch>
            <a:fillRect/>
          </a:stretch>
        </p:blipFill>
        <p:spPr bwMode="auto">
          <a:xfrm>
            <a:off x="539552" y="1700808"/>
            <a:ext cx="3744416" cy="3744416"/>
          </a:xfrm>
          <a:prstGeom prst="rect">
            <a:avLst/>
          </a:prstGeom>
          <a:noFill/>
          <a:ln w="9525">
            <a:noFill/>
            <a:miter lim="800000"/>
            <a:headEnd/>
            <a:tailEnd/>
          </a:ln>
        </p:spPr>
      </p:pic>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smtClean="0"/>
              <a:t>Gregory’s (1966) theory</a:t>
            </a:r>
            <a:endParaRPr lang="en-GB" dirty="0"/>
          </a:p>
        </p:txBody>
      </p:sp>
      <p:sp>
        <p:nvSpPr>
          <p:cNvPr id="6" name="Content Placeholder 5"/>
          <p:cNvSpPr>
            <a:spLocks noGrp="1"/>
          </p:cNvSpPr>
          <p:nvPr>
            <p:ph idx="1"/>
          </p:nvPr>
        </p:nvSpPr>
        <p:spPr/>
        <p:txBody>
          <a:bodyPr>
            <a:normAutofit fontScale="92500" lnSpcReduction="10000"/>
          </a:bodyPr>
          <a:lstStyle/>
          <a:p>
            <a:r>
              <a:rPr lang="en-GB" dirty="0" smtClean="0"/>
              <a:t>Perception is a </a:t>
            </a:r>
            <a:r>
              <a:rPr lang="en-GB" b="1" dirty="0" smtClean="0"/>
              <a:t>concept driven </a:t>
            </a:r>
            <a:r>
              <a:rPr lang="en-GB" dirty="0" smtClean="0"/>
              <a:t>process</a:t>
            </a:r>
          </a:p>
          <a:p>
            <a:r>
              <a:rPr lang="en-GB" dirty="0" smtClean="0"/>
              <a:t>We perceive the world by combining incoming sensory information with previously stored information:</a:t>
            </a:r>
          </a:p>
          <a:p>
            <a:pPr lvl="1"/>
            <a:r>
              <a:rPr lang="en-GB" dirty="0" smtClean="0"/>
              <a:t>Past experiences</a:t>
            </a:r>
          </a:p>
          <a:p>
            <a:pPr lvl="1"/>
            <a:r>
              <a:rPr lang="en-GB" dirty="0" smtClean="0"/>
              <a:t>Expectations</a:t>
            </a:r>
          </a:p>
          <a:p>
            <a:pPr lvl="1"/>
            <a:r>
              <a:rPr lang="en-GB" dirty="0" smtClean="0"/>
              <a:t>Knowledge about the world</a:t>
            </a:r>
          </a:p>
          <a:p>
            <a:r>
              <a:rPr lang="en-GB" dirty="0" smtClean="0"/>
              <a:t>This results in </a:t>
            </a:r>
            <a:r>
              <a:rPr lang="en-GB" b="1" dirty="0" smtClean="0"/>
              <a:t>perceptual hypotheses </a:t>
            </a:r>
            <a:r>
              <a:rPr lang="en-GB" dirty="0" smtClean="0"/>
              <a:t>that we modify in the light of updated sensory information</a:t>
            </a:r>
            <a:endParaRPr lang="en-GB" dirty="0"/>
          </a:p>
        </p:txBody>
      </p:sp>
    </p:spTree>
  </p:cSld>
  <p:clrMapOvr>
    <a:masterClrMapping/>
  </p:clrMapOvr>
  <p:transition>
    <p:fad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101</TotalTime>
  <Words>544</Words>
  <Application>Microsoft Office PowerPoint</Application>
  <PresentationFormat>On-screen Show (4:3)</PresentationFormat>
  <Paragraphs>63</Paragraphs>
  <Slides>13</Slides>
  <Notes>13</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Slide 1</vt:lpstr>
      <vt:lpstr>Slide 2</vt:lpstr>
      <vt:lpstr>Two experts on perception...</vt:lpstr>
      <vt:lpstr>Slide 4</vt:lpstr>
      <vt:lpstr>Theory</vt:lpstr>
      <vt:lpstr>Theories of perception</vt:lpstr>
      <vt:lpstr>Gibson’s (1966) theory</vt:lpstr>
      <vt:lpstr>Gibson’s (1966) theory</vt:lpstr>
      <vt:lpstr>Gregory’s (1966) theory</vt:lpstr>
      <vt:lpstr>Gregory’s (1966) theory</vt:lpstr>
      <vt:lpstr>Comparing and contrasting</vt:lpstr>
      <vt:lpstr>The Venn diagram method</vt:lpstr>
      <vt:lpstr>Homework</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Aidan</dc:creator>
  <cp:lastModifiedBy>Aidan</cp:lastModifiedBy>
  <cp:revision>10</cp:revision>
  <dcterms:created xsi:type="dcterms:W3CDTF">2010-10-03T13:49:05Z</dcterms:created>
  <dcterms:modified xsi:type="dcterms:W3CDTF">2010-10-17T16:27:17Z</dcterms:modified>
</cp:coreProperties>
</file>