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1" r:id="rId2"/>
    <p:sldId id="272" r:id="rId3"/>
    <p:sldId id="256" r:id="rId4"/>
    <p:sldId id="257" r:id="rId5"/>
    <p:sldId id="259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BC19970-18E6-4878-85FE-D0924A33264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6896BC3-2C2D-4698-A12B-A4DCEDE058B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8492E96-BA7E-4B02-8792-8815722F9DCE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DB93C90-BF8C-4948-B807-09D40CFC607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93C90-BF8C-4948-B807-09D40CFC607E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7C8FF-74CB-4E97-BCF2-4166355174F8}" type="datetimeFigureOut">
              <a:rPr lang="en-GB" smtClean="0"/>
              <a:pPr/>
              <a:t>03/10/2010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1ADF3-BA6C-4AA2-B279-35C43BF91D4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827821" y="5541821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psychlotron.org.uk</a:t>
            </a:r>
            <a:endParaRPr lang="en-GB" sz="2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Misapplied size constancy</a:t>
            </a:r>
            <a:endParaRPr lang="en-GB" dirty="0"/>
          </a:p>
        </p:txBody>
      </p:sp>
      <p:cxnSp>
        <p:nvCxnSpPr>
          <p:cNvPr id="3" name="Straight Connector 2"/>
          <p:cNvCxnSpPr/>
          <p:nvPr/>
        </p:nvCxnSpPr>
        <p:spPr>
          <a:xfrm rot="5400000">
            <a:off x="1043608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rot="5400000">
            <a:off x="4499992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0"/>
          <p:cNvGrpSpPr/>
          <p:nvPr/>
        </p:nvGrpSpPr>
        <p:grpSpPr>
          <a:xfrm rot="8150575">
            <a:off x="2595436" y="2525244"/>
            <a:ext cx="504057" cy="504056"/>
            <a:chOff x="611560" y="620688"/>
            <a:chExt cx="504057" cy="504056"/>
          </a:xfrm>
        </p:grpSpPr>
        <p:cxnSp>
          <p:nvCxnSpPr>
            <p:cNvPr id="6" name="Straight Connector 5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4"/>
          <p:cNvGrpSpPr/>
          <p:nvPr/>
        </p:nvGrpSpPr>
        <p:grpSpPr>
          <a:xfrm rot="8150575">
            <a:off x="6051820" y="6060948"/>
            <a:ext cx="504057" cy="504056"/>
            <a:chOff x="611560" y="620688"/>
            <a:chExt cx="504057" cy="504056"/>
          </a:xfrm>
        </p:grpSpPr>
        <p:cxnSp>
          <p:nvCxnSpPr>
            <p:cNvPr id="9" name="Straight Connector 8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0"/>
          <p:cNvGrpSpPr/>
          <p:nvPr/>
        </p:nvGrpSpPr>
        <p:grpSpPr>
          <a:xfrm rot="13449425" flipV="1">
            <a:off x="6044507" y="1877172"/>
            <a:ext cx="504057" cy="504056"/>
            <a:chOff x="611560" y="620688"/>
            <a:chExt cx="504057" cy="504056"/>
          </a:xfrm>
        </p:grpSpPr>
        <p:cxnSp>
          <p:nvCxnSpPr>
            <p:cNvPr id="12" name="Straight Connector 11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23"/>
          <p:cNvGrpSpPr/>
          <p:nvPr/>
        </p:nvGrpSpPr>
        <p:grpSpPr>
          <a:xfrm rot="13449425" flipV="1">
            <a:off x="2588123" y="5412876"/>
            <a:ext cx="504057" cy="504056"/>
            <a:chOff x="611560" y="620688"/>
            <a:chExt cx="504057" cy="504056"/>
          </a:xfrm>
        </p:grpSpPr>
        <p:cxnSp>
          <p:nvCxnSpPr>
            <p:cNvPr id="15" name="Straight Connector 14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-324544" y="177281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These are interpreted as depth cues (perspective lines)</a:t>
            </a:r>
            <a:endParaRPr lang="en-GB" sz="2400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2051720" y="2564904"/>
            <a:ext cx="576064" cy="1774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7" idx="3"/>
          </p:cNvCxnSpPr>
          <p:nvPr/>
        </p:nvCxnSpPr>
        <p:spPr>
          <a:xfrm flipV="1">
            <a:off x="2051720" y="2348880"/>
            <a:ext cx="4032448" cy="3934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164288" y="2492896"/>
            <a:ext cx="19442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This is interpreted as the inside corner of a room</a:t>
            </a:r>
            <a:endParaRPr lang="en-GB" sz="2400" dirty="0"/>
          </a:p>
        </p:txBody>
      </p:sp>
      <p:cxnSp>
        <p:nvCxnSpPr>
          <p:cNvPr id="28" name="Straight Arrow Connector 27"/>
          <p:cNvCxnSpPr>
            <a:stCxn id="26" idx="1"/>
          </p:cNvCxnSpPr>
          <p:nvPr/>
        </p:nvCxnSpPr>
        <p:spPr>
          <a:xfrm rot="10800000">
            <a:off x="6444208" y="2996952"/>
            <a:ext cx="720080" cy="4654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-324544" y="4370328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This is interpreted as the outside corner of a building</a:t>
            </a:r>
            <a:endParaRPr lang="en-GB" sz="2400" dirty="0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1979712" y="5157192"/>
            <a:ext cx="720080" cy="1774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419872" y="4797152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Since this upright is the same retinal size it must be further away</a:t>
            </a:r>
            <a:endParaRPr lang="en-GB" sz="2400" dirty="0"/>
          </a:p>
        </p:txBody>
      </p:sp>
      <p:cxnSp>
        <p:nvCxnSpPr>
          <p:cNvPr id="38" name="Straight Arrow Connector 37"/>
          <p:cNvCxnSpPr/>
          <p:nvPr/>
        </p:nvCxnSpPr>
        <p:spPr>
          <a:xfrm rot="10800000">
            <a:off x="2915816" y="3933056"/>
            <a:ext cx="1584176" cy="7534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Misapplied size constancy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4765" r="15837"/>
          <a:stretch>
            <a:fillRect/>
          </a:stretch>
        </p:blipFill>
        <p:spPr bwMode="auto">
          <a:xfrm>
            <a:off x="611560" y="1196752"/>
            <a:ext cx="4464496" cy="482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30155" r="29210" b="19760"/>
          <a:stretch>
            <a:fillRect/>
          </a:stretch>
        </p:blipFill>
        <p:spPr bwMode="auto">
          <a:xfrm>
            <a:off x="5508104" y="1412776"/>
            <a:ext cx="320899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 rot="5400000">
            <a:off x="1547664" y="3573016"/>
            <a:ext cx="288032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5580112" y="3573016"/>
            <a:ext cx="288032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>
            <a:off x="6300192" y="2060848"/>
            <a:ext cx="720080" cy="7200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 flipV="1">
            <a:off x="7020272" y="2060848"/>
            <a:ext cx="720080" cy="7200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6372200" y="5013176"/>
            <a:ext cx="648072" cy="216024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7020272" y="5013176"/>
            <a:ext cx="720080" cy="14401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>
            <a:off x="2987824" y="2132856"/>
            <a:ext cx="720080" cy="216024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 flipV="1">
            <a:off x="2267744" y="2132856"/>
            <a:ext cx="720080" cy="7200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2987824" y="4869160"/>
            <a:ext cx="720080" cy="14401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0800000">
            <a:off x="2267744" y="4869160"/>
            <a:ext cx="720080" cy="14401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Did you use any of the clues?  How many?  Why?  How might your learning have been different if you had used more/fewer cues?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the materials to construct different versions of the Muller-</a:t>
            </a:r>
            <a:r>
              <a:rPr lang="en-GB" dirty="0" err="1" smtClean="0"/>
              <a:t>Lyer</a:t>
            </a:r>
            <a:r>
              <a:rPr lang="en-GB" dirty="0" smtClean="0"/>
              <a:t> or </a:t>
            </a:r>
            <a:r>
              <a:rPr lang="en-GB" dirty="0" err="1" smtClean="0"/>
              <a:t>Ponzo</a:t>
            </a:r>
            <a:r>
              <a:rPr lang="en-GB" dirty="0" smtClean="0"/>
              <a:t> illusions.</a:t>
            </a:r>
          </a:p>
          <a:p>
            <a:r>
              <a:rPr lang="en-GB" dirty="0" smtClean="0"/>
              <a:t>Outline how you could investigate whether changing an illusion makes people more or less susceptible to it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Which works best?</a:t>
            </a:r>
            <a:endParaRPr lang="en-GB" dirty="0"/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3779912" y="4005064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rot="5400000">
            <a:off x="5364088" y="4005064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0"/>
          <p:cNvGrpSpPr/>
          <p:nvPr/>
        </p:nvGrpSpPr>
        <p:grpSpPr>
          <a:xfrm rot="8150575">
            <a:off x="5331740" y="2309220"/>
            <a:ext cx="504057" cy="504056"/>
            <a:chOff x="611560" y="620688"/>
            <a:chExt cx="504057" cy="504056"/>
          </a:xfrm>
        </p:grpSpPr>
        <p:cxnSp>
          <p:nvCxnSpPr>
            <p:cNvPr id="7" name="Straight Connector 6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4"/>
          <p:cNvGrpSpPr/>
          <p:nvPr/>
        </p:nvGrpSpPr>
        <p:grpSpPr>
          <a:xfrm rot="8150575">
            <a:off x="6915916" y="5844924"/>
            <a:ext cx="504057" cy="504056"/>
            <a:chOff x="611560" y="620688"/>
            <a:chExt cx="504057" cy="504056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20"/>
          <p:cNvGrpSpPr/>
          <p:nvPr/>
        </p:nvGrpSpPr>
        <p:grpSpPr>
          <a:xfrm rot="13449425" flipV="1">
            <a:off x="6908603" y="1661148"/>
            <a:ext cx="504057" cy="504056"/>
            <a:chOff x="611560" y="620688"/>
            <a:chExt cx="504057" cy="504056"/>
          </a:xfrm>
        </p:grpSpPr>
        <p:cxnSp>
          <p:nvCxnSpPr>
            <p:cNvPr id="13" name="Straight Connector 12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3"/>
          <p:cNvGrpSpPr/>
          <p:nvPr/>
        </p:nvGrpSpPr>
        <p:grpSpPr>
          <a:xfrm rot="13449425" flipV="1">
            <a:off x="5324427" y="5196852"/>
            <a:ext cx="504057" cy="504056"/>
            <a:chOff x="611560" y="620688"/>
            <a:chExt cx="504057" cy="504056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/>
          <p:nvPr/>
        </p:nvCxnSpPr>
        <p:spPr>
          <a:xfrm rot="5400000">
            <a:off x="-36512" y="4005064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1547664" y="4005064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915816" y="5740570"/>
            <a:ext cx="864096" cy="208711"/>
            <a:chOff x="2627784" y="5740570"/>
            <a:chExt cx="864096" cy="208711"/>
          </a:xfrm>
        </p:grpSpPr>
        <p:cxnSp>
          <p:nvCxnSpPr>
            <p:cNvPr id="24" name="Straight Connector 23"/>
            <p:cNvCxnSpPr/>
            <p:nvPr/>
          </p:nvCxnSpPr>
          <p:spPr>
            <a:xfrm rot="10800000">
              <a:off x="3068732" y="5740571"/>
              <a:ext cx="4231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2627784" y="5740570"/>
              <a:ext cx="4409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1331640" y="2204864"/>
            <a:ext cx="864096" cy="208711"/>
            <a:chOff x="2627784" y="5740570"/>
            <a:chExt cx="864096" cy="208711"/>
          </a:xfrm>
        </p:grpSpPr>
        <p:cxnSp>
          <p:nvCxnSpPr>
            <p:cNvPr id="40" name="Straight Connector 39"/>
            <p:cNvCxnSpPr/>
            <p:nvPr/>
          </p:nvCxnSpPr>
          <p:spPr>
            <a:xfrm rot="10800000">
              <a:off x="3068732" y="5740571"/>
              <a:ext cx="4231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2627784" y="5740570"/>
              <a:ext cx="4409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V="1">
            <a:off x="1331640" y="5596553"/>
            <a:ext cx="864096" cy="208711"/>
            <a:chOff x="2627784" y="5740570"/>
            <a:chExt cx="864096" cy="208711"/>
          </a:xfrm>
        </p:grpSpPr>
        <p:cxnSp>
          <p:nvCxnSpPr>
            <p:cNvPr id="43" name="Straight Connector 42"/>
            <p:cNvCxnSpPr/>
            <p:nvPr/>
          </p:nvCxnSpPr>
          <p:spPr>
            <a:xfrm rot="10800000">
              <a:off x="3068732" y="5740571"/>
              <a:ext cx="4231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2627784" y="5740570"/>
              <a:ext cx="4409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flipV="1">
            <a:off x="2915816" y="2060848"/>
            <a:ext cx="864096" cy="208711"/>
            <a:chOff x="2627784" y="5740570"/>
            <a:chExt cx="864096" cy="208711"/>
          </a:xfrm>
        </p:grpSpPr>
        <p:cxnSp>
          <p:nvCxnSpPr>
            <p:cNvPr id="46" name="Straight Connector 45"/>
            <p:cNvCxnSpPr/>
            <p:nvPr/>
          </p:nvCxnSpPr>
          <p:spPr>
            <a:xfrm rot="10800000">
              <a:off x="3068732" y="5740571"/>
              <a:ext cx="4231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2627784" y="5740570"/>
              <a:ext cx="440948" cy="20871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Ambiguous figures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377867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00808"/>
            <a:ext cx="360232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587727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Necker Cube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587727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Rubin’s Vase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Homework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Write a paragraph using what you know about perceptual processes to explain how the Necker Cube and Rubin’s Vase produce ambiguities.</a:t>
            </a:r>
          </a:p>
          <a:p>
            <a:r>
              <a:rPr lang="en-GB" dirty="0" smtClean="0"/>
              <a:t>Do you want a clue?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do distortion illusions and ambiguous figures suggest about our relationship with the ‘real world’?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angry_illusi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2204864"/>
            <a:ext cx="4390731" cy="2160240"/>
          </a:xfrm>
        </p:spPr>
      </p:pic>
      <p:sp>
        <p:nvSpPr>
          <p:cNvPr id="5" name="TextBox 4"/>
          <p:cNvSpPr txBox="1"/>
          <p:nvPr/>
        </p:nvSpPr>
        <p:spPr>
          <a:xfrm>
            <a:off x="2195736" y="450912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 err="1" smtClean="0"/>
              <a:t>Schyns</a:t>
            </a:r>
            <a:r>
              <a:rPr lang="en-GB" dirty="0" smtClean="0"/>
              <a:t> &amp; Olivia (1999)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252536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331640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 rot="8150575">
            <a:off x="1299292" y="2525244"/>
            <a:ext cx="504057" cy="504056"/>
            <a:chOff x="611560" y="620688"/>
            <a:chExt cx="504057" cy="504056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 rot="8150575">
            <a:off x="2883468" y="6060948"/>
            <a:ext cx="504057" cy="504056"/>
            <a:chOff x="611560" y="620688"/>
            <a:chExt cx="504057" cy="504056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 rot="13449425" flipV="1">
            <a:off x="2876155" y="1877172"/>
            <a:ext cx="504057" cy="504056"/>
            <a:chOff x="611560" y="620688"/>
            <a:chExt cx="504057" cy="504056"/>
          </a:xfrm>
        </p:grpSpPr>
        <p:cxnSp>
          <p:nvCxnSpPr>
            <p:cNvPr id="22" name="Straight Connector 21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3449425" flipV="1">
            <a:off x="1291979" y="5412876"/>
            <a:ext cx="504057" cy="504056"/>
            <a:chOff x="611560" y="620688"/>
            <a:chExt cx="504057" cy="504056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/>
          <p:cNvCxnSpPr/>
          <p:nvPr/>
        </p:nvCxnSpPr>
        <p:spPr>
          <a:xfrm>
            <a:off x="5652120" y="3573016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652120" y="4941168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3383868" y="3681028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H="1">
            <a:off x="5688124" y="3681029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What’s going on here?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252536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331640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0"/>
          <p:cNvGrpSpPr/>
          <p:nvPr/>
        </p:nvGrpSpPr>
        <p:grpSpPr>
          <a:xfrm rot="8150575">
            <a:off x="1299292" y="2525244"/>
            <a:ext cx="504057" cy="504056"/>
            <a:chOff x="611560" y="620688"/>
            <a:chExt cx="504057" cy="504056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4"/>
          <p:cNvGrpSpPr/>
          <p:nvPr/>
        </p:nvGrpSpPr>
        <p:grpSpPr>
          <a:xfrm rot="8150575">
            <a:off x="2883468" y="6060948"/>
            <a:ext cx="504057" cy="504056"/>
            <a:chOff x="611560" y="620688"/>
            <a:chExt cx="504057" cy="504056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20"/>
          <p:cNvGrpSpPr/>
          <p:nvPr/>
        </p:nvGrpSpPr>
        <p:grpSpPr>
          <a:xfrm rot="13449425" flipV="1">
            <a:off x="2876155" y="1877172"/>
            <a:ext cx="504057" cy="504056"/>
            <a:chOff x="611560" y="620688"/>
            <a:chExt cx="504057" cy="504056"/>
          </a:xfrm>
        </p:grpSpPr>
        <p:cxnSp>
          <p:nvCxnSpPr>
            <p:cNvPr id="22" name="Straight Connector 21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23"/>
          <p:cNvGrpSpPr/>
          <p:nvPr/>
        </p:nvGrpSpPr>
        <p:grpSpPr>
          <a:xfrm rot="13449425" flipV="1">
            <a:off x="1291979" y="5412876"/>
            <a:ext cx="504057" cy="504056"/>
            <a:chOff x="611560" y="620688"/>
            <a:chExt cx="504057" cy="504056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/>
          <p:cNvCxnSpPr/>
          <p:nvPr/>
        </p:nvCxnSpPr>
        <p:spPr>
          <a:xfrm>
            <a:off x="5652120" y="3573016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652120" y="4941168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3383868" y="3681028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H="1">
            <a:off x="5688124" y="3681029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Müller-Lyer</a:t>
            </a:r>
            <a:r>
              <a:rPr lang="en-GB" dirty="0" smtClean="0"/>
              <a:t> &amp; </a:t>
            </a:r>
            <a:r>
              <a:rPr lang="en-GB" dirty="0" err="1" smtClean="0"/>
              <a:t>Ponzo</a:t>
            </a:r>
            <a:r>
              <a:rPr lang="en-GB" dirty="0" smtClean="0"/>
              <a:t> Illusions</a:t>
            </a:r>
            <a:endParaRPr lang="en-GB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683568" y="2420888"/>
            <a:ext cx="3384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83568" y="6021288"/>
            <a:ext cx="3384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>
            <a:off x="4391980" y="4257092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5688124" y="4257092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252536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331640" y="4221088"/>
            <a:ext cx="3600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0"/>
          <p:cNvGrpSpPr/>
          <p:nvPr/>
        </p:nvGrpSpPr>
        <p:grpSpPr>
          <a:xfrm rot="8150575">
            <a:off x="1299292" y="2525244"/>
            <a:ext cx="504057" cy="504056"/>
            <a:chOff x="611560" y="620688"/>
            <a:chExt cx="504057" cy="504056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4"/>
          <p:cNvGrpSpPr/>
          <p:nvPr/>
        </p:nvGrpSpPr>
        <p:grpSpPr>
          <a:xfrm rot="8150575">
            <a:off x="2883468" y="6060948"/>
            <a:ext cx="504057" cy="504056"/>
            <a:chOff x="611560" y="620688"/>
            <a:chExt cx="504057" cy="504056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20"/>
          <p:cNvGrpSpPr/>
          <p:nvPr/>
        </p:nvGrpSpPr>
        <p:grpSpPr>
          <a:xfrm rot="13449425" flipV="1">
            <a:off x="2876155" y="1877172"/>
            <a:ext cx="504057" cy="504056"/>
            <a:chOff x="611560" y="620688"/>
            <a:chExt cx="504057" cy="504056"/>
          </a:xfrm>
        </p:grpSpPr>
        <p:cxnSp>
          <p:nvCxnSpPr>
            <p:cNvPr id="22" name="Straight Connector 21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23"/>
          <p:cNvGrpSpPr/>
          <p:nvPr/>
        </p:nvGrpSpPr>
        <p:grpSpPr>
          <a:xfrm rot="13449425" flipV="1">
            <a:off x="1291979" y="5412876"/>
            <a:ext cx="504057" cy="504056"/>
            <a:chOff x="611560" y="620688"/>
            <a:chExt cx="504057" cy="504056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359532" y="872716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611561" y="1124743"/>
              <a:ext cx="504056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/>
          <p:cNvCxnSpPr/>
          <p:nvPr/>
        </p:nvCxnSpPr>
        <p:spPr>
          <a:xfrm>
            <a:off x="5652120" y="3573016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652120" y="4941168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3383868" y="3681028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H="1">
            <a:off x="5688124" y="3681029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Müller-Lyer</a:t>
            </a:r>
            <a:r>
              <a:rPr lang="en-GB" dirty="0" smtClean="0"/>
              <a:t> &amp; </a:t>
            </a:r>
            <a:r>
              <a:rPr lang="en-GB" dirty="0" err="1" smtClean="0"/>
              <a:t>Ponzo</a:t>
            </a:r>
            <a:r>
              <a:rPr lang="en-GB" dirty="0" smtClean="0"/>
              <a:t> Illusions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session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about...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how to...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Visual distortion illusions &amp; ambiguous figures</a:t>
                      </a:r>
                    </a:p>
                    <a:p>
                      <a:r>
                        <a:rPr lang="en-GB" sz="2400" dirty="0" smtClean="0"/>
                        <a:t>How perceptual processes produce distortion illusions &amp; ambiguities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Analyse phenomena using</a:t>
                      </a:r>
                      <a:r>
                        <a:rPr lang="en-GB" sz="2400" baseline="0" dirty="0" smtClean="0"/>
                        <a:t> psychological ideas</a:t>
                      </a:r>
                    </a:p>
                    <a:p>
                      <a:r>
                        <a:rPr lang="en-GB" sz="2400" baseline="0" dirty="0" smtClean="0"/>
                        <a:t>Design scientific psychological investigations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problem to solve...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do perceptual processes produce the </a:t>
            </a:r>
            <a:r>
              <a:rPr lang="en-GB" dirty="0" err="1" smtClean="0"/>
              <a:t>Müller-Lyer</a:t>
            </a:r>
            <a:r>
              <a:rPr lang="en-GB" dirty="0" smtClean="0"/>
              <a:t> and </a:t>
            </a:r>
            <a:r>
              <a:rPr lang="en-GB" dirty="0" err="1" smtClean="0"/>
              <a:t>Ponzo</a:t>
            </a:r>
            <a:r>
              <a:rPr lang="en-GB" dirty="0" smtClean="0"/>
              <a:t> illusions?</a:t>
            </a:r>
          </a:p>
          <a:p>
            <a:pPr lvl="1"/>
            <a:r>
              <a:rPr lang="en-GB" dirty="0" smtClean="0"/>
              <a:t>You need to come up with a psychological explanation for each.</a:t>
            </a:r>
          </a:p>
          <a:p>
            <a:pPr lvl="1"/>
            <a:r>
              <a:rPr lang="en-GB" dirty="0" smtClean="0"/>
              <a:t>There are clues available – </a:t>
            </a:r>
            <a:r>
              <a:rPr lang="en-GB" i="1" dirty="0" smtClean="0"/>
              <a:t>if</a:t>
            </a:r>
            <a:r>
              <a:rPr lang="en-GB" dirty="0" smtClean="0"/>
              <a:t> you think you need them!</a:t>
            </a: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Misapplied size constancy</a:t>
            </a:r>
            <a:endParaRPr lang="en-GB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707904" y="3140969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707904" y="4509121"/>
            <a:ext cx="129614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439652" y="3248981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3743908" y="3248982"/>
            <a:ext cx="3528392" cy="10081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7544" y="177281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These are interpreted as depth cues (perspective lines)</a:t>
            </a:r>
            <a:endParaRPr lang="en-GB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300192" y="321297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This one must therefore be further away</a:t>
            </a:r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203848" y="5171708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Since this one is the same retinal size it must be smaller</a:t>
            </a:r>
            <a:endParaRPr lang="en-GB" sz="2400" dirty="0"/>
          </a:p>
        </p:txBody>
      </p:sp>
      <p:cxnSp>
        <p:nvCxnSpPr>
          <p:cNvPr id="12" name="Straight Arrow Connector 11"/>
          <p:cNvCxnSpPr>
            <a:stCxn id="8" idx="3"/>
          </p:cNvCxnSpPr>
          <p:nvPr/>
        </p:nvCxnSpPr>
        <p:spPr>
          <a:xfrm flipV="1">
            <a:off x="2843808" y="2564904"/>
            <a:ext cx="648072" cy="1774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3"/>
          </p:cNvCxnSpPr>
          <p:nvPr/>
        </p:nvCxnSpPr>
        <p:spPr>
          <a:xfrm>
            <a:off x="2843808" y="2742312"/>
            <a:ext cx="2376264" cy="386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1"/>
          </p:cNvCxnSpPr>
          <p:nvPr/>
        </p:nvCxnSpPr>
        <p:spPr>
          <a:xfrm rot="10800000">
            <a:off x="4788024" y="3212977"/>
            <a:ext cx="1512168" cy="60016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0"/>
          </p:cNvCxnSpPr>
          <p:nvPr/>
        </p:nvCxnSpPr>
        <p:spPr>
          <a:xfrm rot="16200000" flipV="1">
            <a:off x="4078688" y="4858416"/>
            <a:ext cx="590580" cy="360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Misapplied size constancy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0469"/>
          <a:stretch>
            <a:fillRect/>
          </a:stretch>
        </p:blipFill>
        <p:spPr bwMode="auto">
          <a:xfrm>
            <a:off x="1969740" y="1628800"/>
            <a:ext cx="4762500" cy="48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>
          <a:xfrm>
            <a:off x="3707904" y="3140969"/>
            <a:ext cx="1296144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707904" y="4509121"/>
            <a:ext cx="1296144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312</Words>
  <Application>Microsoft Office PowerPoint</Application>
  <PresentationFormat>On-screen Show (4:3)</PresentationFormat>
  <Paragraphs>54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What’s going on here?</vt:lpstr>
      <vt:lpstr>Müller-Lyer &amp; Ponzo Illusions</vt:lpstr>
      <vt:lpstr>Müller-Lyer &amp; Ponzo Illusions</vt:lpstr>
      <vt:lpstr>Today’s session</vt:lpstr>
      <vt:lpstr>A problem to solve...</vt:lpstr>
      <vt:lpstr>Misapplied size constancy</vt:lpstr>
      <vt:lpstr>Misapplied size constancy</vt:lpstr>
      <vt:lpstr>Misapplied size constancy</vt:lpstr>
      <vt:lpstr>Misapplied size constancy</vt:lpstr>
      <vt:lpstr>Slide 12</vt:lpstr>
      <vt:lpstr>Slide 13</vt:lpstr>
      <vt:lpstr>Which works best?</vt:lpstr>
      <vt:lpstr>Ambiguous figures</vt:lpstr>
      <vt:lpstr>Homework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going on here?</dc:title>
  <dc:creator>Aidan</dc:creator>
  <cp:lastModifiedBy>Aidan</cp:lastModifiedBy>
  <cp:revision>11</cp:revision>
  <dcterms:created xsi:type="dcterms:W3CDTF">2010-07-30T08:15:04Z</dcterms:created>
  <dcterms:modified xsi:type="dcterms:W3CDTF">2010-10-03T17:13:19Z</dcterms:modified>
</cp:coreProperties>
</file>