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0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56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7401"/>
  <ax:ocxPr ax:name="_cy" ax:value="10398"/>
  <ax:ocxPr ax:name="FlashVars" ax:value=""/>
  <ax:ocxPr ax:name="Movie" ax:value="http://psychlotron.org.uk/flash/circleRotate.swf"/>
  <ax:ocxPr ax:name="Src" ax:value="http://psychlotron.org.uk/flash/circleRotate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8797"/>
  <ax:ocxPr ax:name="_cy" ax:value="8401"/>
  <ax:ocxPr ax:name="FlashVars" ax:value=""/>
  <ax:ocxPr ax:name="Movie" ax:value="http://psychlotron.org.uk/flash/circleRotate.swf"/>
  <ax:ocxPr ax:name="Src" ax:value="http://psychlotron.org.uk/flash/circleRotate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0EB47-9BAD-49C2-B326-5A4730813FDF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DC8E9-0607-4F03-85A0-AB263439C91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E002B-44DC-4862-8D87-9D6B4822E55A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3986F-2DC1-4889-B2D7-1C84B56F4D3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3986F-2DC1-4889-B2D7-1C84B56F4D37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B9EC6-D56D-4067-B358-207B092F2115}" type="datetimeFigureOut">
              <a:rPr lang="en-GB" smtClean="0"/>
              <a:pPr/>
              <a:t>26/09/2010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DF394-3492-4E33-A902-D348E5612F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915218" y="85945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This slideshow uses some Flash animations from psychlotron.org.uk.  These will only work properly if your computer is connected to the Internet.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Shape constancy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perceive things as having the same shape, even though the shape of their retinal image changes.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3988221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We perceive a spinning circle, not a distorting oval.</a:t>
            </a:r>
            <a:endParaRPr lang="en-GB" sz="2800" dirty="0"/>
          </a:p>
        </p:txBody>
      </p:sp>
    </p:spTree>
    <p:controls>
      <p:control spid="4098" name="ShockwaveFlash1" r:id="rId2" imgW="3166920" imgH="3024360"/>
    </p:controls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many constancies?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607" t="12467" b="10452"/>
          <a:stretch>
            <a:fillRect/>
          </a:stretch>
        </p:blipFill>
        <p:spPr bwMode="auto">
          <a:xfrm>
            <a:off x="107504" y="1916832"/>
            <a:ext cx="590465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many constancies?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607" t="12467" b="10452"/>
          <a:stretch>
            <a:fillRect/>
          </a:stretch>
        </p:blipFill>
        <p:spPr bwMode="auto">
          <a:xfrm>
            <a:off x="107504" y="1916832"/>
            <a:ext cx="590465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/>
        </p:nvSpPr>
        <p:spPr>
          <a:xfrm>
            <a:off x="4067944" y="2204865"/>
            <a:ext cx="1400186" cy="2448272"/>
          </a:xfrm>
          <a:custGeom>
            <a:avLst/>
            <a:gdLst>
              <a:gd name="connsiteX0" fmla="*/ 0 w 1420837"/>
              <a:gd name="connsiteY0" fmla="*/ 464234 h 2391508"/>
              <a:gd name="connsiteX1" fmla="*/ 1392701 w 1420837"/>
              <a:gd name="connsiteY1" fmla="*/ 0 h 2391508"/>
              <a:gd name="connsiteX2" fmla="*/ 1420837 w 1420837"/>
              <a:gd name="connsiteY2" fmla="*/ 2391508 h 2391508"/>
              <a:gd name="connsiteX3" fmla="*/ 14067 w 1420837"/>
              <a:gd name="connsiteY3" fmla="*/ 2264899 h 2391508"/>
              <a:gd name="connsiteX4" fmla="*/ 0 w 1420837"/>
              <a:gd name="connsiteY4" fmla="*/ 464234 h 2391508"/>
              <a:gd name="connsiteX0" fmla="*/ 0 w 1392701"/>
              <a:gd name="connsiteY0" fmla="*/ 464234 h 2430153"/>
              <a:gd name="connsiteX1" fmla="*/ 1392701 w 1392701"/>
              <a:gd name="connsiteY1" fmla="*/ 0 h 2430153"/>
              <a:gd name="connsiteX2" fmla="*/ 1360838 w 1392701"/>
              <a:gd name="connsiteY2" fmla="*/ 2430153 h 2430153"/>
              <a:gd name="connsiteX3" fmla="*/ 14067 w 1392701"/>
              <a:gd name="connsiteY3" fmla="*/ 2264899 h 2430153"/>
              <a:gd name="connsiteX4" fmla="*/ 0 w 1392701"/>
              <a:gd name="connsiteY4" fmla="*/ 464234 h 243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2701" h="2430153">
                <a:moveTo>
                  <a:pt x="0" y="464234"/>
                </a:moveTo>
                <a:lnTo>
                  <a:pt x="1392701" y="0"/>
                </a:lnTo>
                <a:lnTo>
                  <a:pt x="1360838" y="2430153"/>
                </a:lnTo>
                <a:lnTo>
                  <a:pt x="14067" y="2264899"/>
                </a:lnTo>
                <a:lnTo>
                  <a:pt x="0" y="464234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588224" y="2276872"/>
            <a:ext cx="2088232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many constancies?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607" t="12467" b="10452"/>
          <a:stretch>
            <a:fillRect/>
          </a:stretch>
        </p:blipFill>
        <p:spPr bwMode="auto">
          <a:xfrm>
            <a:off x="107504" y="1916832"/>
            <a:ext cx="590465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1691680" y="4725144"/>
            <a:ext cx="288032" cy="936104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6660232" y="2276872"/>
            <a:ext cx="165618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5257800" y="4725144"/>
            <a:ext cx="466328" cy="68981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many constancies?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607" t="12467" b="10452"/>
          <a:stretch>
            <a:fillRect/>
          </a:stretch>
        </p:blipFill>
        <p:spPr bwMode="auto">
          <a:xfrm>
            <a:off x="107504" y="1916832"/>
            <a:ext cx="590465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9"/>
          <p:cNvSpPr/>
          <p:nvPr/>
        </p:nvSpPr>
        <p:spPr>
          <a:xfrm>
            <a:off x="2457450" y="2728913"/>
            <a:ext cx="1709738" cy="857250"/>
          </a:xfrm>
          <a:custGeom>
            <a:avLst/>
            <a:gdLst>
              <a:gd name="connsiteX0" fmla="*/ 4763 w 1709738"/>
              <a:gd name="connsiteY0" fmla="*/ 333375 h 857250"/>
              <a:gd name="connsiteX1" fmla="*/ 42863 w 1709738"/>
              <a:gd name="connsiteY1" fmla="*/ 290512 h 857250"/>
              <a:gd name="connsiteX2" fmla="*/ 185738 w 1709738"/>
              <a:gd name="connsiteY2" fmla="*/ 242887 h 857250"/>
              <a:gd name="connsiteX3" fmla="*/ 319088 w 1709738"/>
              <a:gd name="connsiteY3" fmla="*/ 23812 h 857250"/>
              <a:gd name="connsiteX4" fmla="*/ 523875 w 1709738"/>
              <a:gd name="connsiteY4" fmla="*/ 0 h 857250"/>
              <a:gd name="connsiteX5" fmla="*/ 1095375 w 1709738"/>
              <a:gd name="connsiteY5" fmla="*/ 9525 h 857250"/>
              <a:gd name="connsiteX6" fmla="*/ 1185863 w 1709738"/>
              <a:gd name="connsiteY6" fmla="*/ 271462 h 857250"/>
              <a:gd name="connsiteX7" fmla="*/ 1638300 w 1709738"/>
              <a:gd name="connsiteY7" fmla="*/ 285750 h 857250"/>
              <a:gd name="connsiteX8" fmla="*/ 1666875 w 1709738"/>
              <a:gd name="connsiteY8" fmla="*/ 438150 h 857250"/>
              <a:gd name="connsiteX9" fmla="*/ 1704975 w 1709738"/>
              <a:gd name="connsiteY9" fmla="*/ 457200 h 857250"/>
              <a:gd name="connsiteX10" fmla="*/ 1709738 w 1709738"/>
              <a:gd name="connsiteY10" fmla="*/ 557212 h 857250"/>
              <a:gd name="connsiteX11" fmla="*/ 1633538 w 1709738"/>
              <a:gd name="connsiteY11" fmla="*/ 676275 h 857250"/>
              <a:gd name="connsiteX12" fmla="*/ 1514475 w 1709738"/>
              <a:gd name="connsiteY12" fmla="*/ 690562 h 857250"/>
              <a:gd name="connsiteX13" fmla="*/ 1481138 w 1709738"/>
              <a:gd name="connsiteY13" fmla="*/ 700087 h 857250"/>
              <a:gd name="connsiteX14" fmla="*/ 1481138 w 1709738"/>
              <a:gd name="connsiteY14" fmla="*/ 776287 h 857250"/>
              <a:gd name="connsiteX15" fmla="*/ 1447800 w 1709738"/>
              <a:gd name="connsiteY15" fmla="*/ 847725 h 857250"/>
              <a:gd name="connsiteX16" fmla="*/ 1371600 w 1709738"/>
              <a:gd name="connsiteY16" fmla="*/ 857250 h 857250"/>
              <a:gd name="connsiteX17" fmla="*/ 1271588 w 1709738"/>
              <a:gd name="connsiteY17" fmla="*/ 852487 h 857250"/>
              <a:gd name="connsiteX18" fmla="*/ 1243013 w 1709738"/>
              <a:gd name="connsiteY18" fmla="*/ 814387 h 857250"/>
              <a:gd name="connsiteX19" fmla="*/ 1233488 w 1709738"/>
              <a:gd name="connsiteY19" fmla="*/ 757237 h 857250"/>
              <a:gd name="connsiteX20" fmla="*/ 1219200 w 1709738"/>
              <a:gd name="connsiteY20" fmla="*/ 700087 h 857250"/>
              <a:gd name="connsiteX21" fmla="*/ 1128713 w 1709738"/>
              <a:gd name="connsiteY21" fmla="*/ 704850 h 857250"/>
              <a:gd name="connsiteX22" fmla="*/ 1104900 w 1709738"/>
              <a:gd name="connsiteY22" fmla="*/ 733425 h 857250"/>
              <a:gd name="connsiteX23" fmla="*/ 1076325 w 1709738"/>
              <a:gd name="connsiteY23" fmla="*/ 766762 h 857250"/>
              <a:gd name="connsiteX24" fmla="*/ 1019175 w 1709738"/>
              <a:gd name="connsiteY24" fmla="*/ 776287 h 857250"/>
              <a:gd name="connsiteX25" fmla="*/ 966788 w 1709738"/>
              <a:gd name="connsiteY25" fmla="*/ 738187 h 857250"/>
              <a:gd name="connsiteX26" fmla="*/ 957263 w 1709738"/>
              <a:gd name="connsiteY26" fmla="*/ 714375 h 857250"/>
              <a:gd name="connsiteX27" fmla="*/ 885825 w 1709738"/>
              <a:gd name="connsiteY27" fmla="*/ 714375 h 857250"/>
              <a:gd name="connsiteX28" fmla="*/ 833438 w 1709738"/>
              <a:gd name="connsiteY28" fmla="*/ 709612 h 857250"/>
              <a:gd name="connsiteX29" fmla="*/ 785813 w 1709738"/>
              <a:gd name="connsiteY29" fmla="*/ 709612 h 857250"/>
              <a:gd name="connsiteX30" fmla="*/ 771525 w 1709738"/>
              <a:gd name="connsiteY30" fmla="*/ 742950 h 857250"/>
              <a:gd name="connsiteX31" fmla="*/ 771525 w 1709738"/>
              <a:gd name="connsiteY31" fmla="*/ 766762 h 857250"/>
              <a:gd name="connsiteX32" fmla="*/ 757238 w 1709738"/>
              <a:gd name="connsiteY32" fmla="*/ 800100 h 857250"/>
              <a:gd name="connsiteX33" fmla="*/ 733425 w 1709738"/>
              <a:gd name="connsiteY33" fmla="*/ 823912 h 857250"/>
              <a:gd name="connsiteX34" fmla="*/ 633413 w 1709738"/>
              <a:gd name="connsiteY34" fmla="*/ 833437 h 857250"/>
              <a:gd name="connsiteX35" fmla="*/ 590550 w 1709738"/>
              <a:gd name="connsiteY35" fmla="*/ 819150 h 857250"/>
              <a:gd name="connsiteX36" fmla="*/ 557213 w 1709738"/>
              <a:gd name="connsiteY36" fmla="*/ 795337 h 857250"/>
              <a:gd name="connsiteX37" fmla="*/ 547688 w 1709738"/>
              <a:gd name="connsiteY37" fmla="*/ 752475 h 857250"/>
              <a:gd name="connsiteX38" fmla="*/ 533400 w 1709738"/>
              <a:gd name="connsiteY38" fmla="*/ 709612 h 857250"/>
              <a:gd name="connsiteX39" fmla="*/ 495300 w 1709738"/>
              <a:gd name="connsiteY39" fmla="*/ 671512 h 857250"/>
              <a:gd name="connsiteX40" fmla="*/ 219075 w 1709738"/>
              <a:gd name="connsiteY40" fmla="*/ 638175 h 857250"/>
              <a:gd name="connsiteX41" fmla="*/ 219075 w 1709738"/>
              <a:gd name="connsiteY41" fmla="*/ 638175 h 857250"/>
              <a:gd name="connsiteX42" fmla="*/ 161925 w 1709738"/>
              <a:gd name="connsiteY42" fmla="*/ 661987 h 857250"/>
              <a:gd name="connsiteX43" fmla="*/ 142875 w 1709738"/>
              <a:gd name="connsiteY43" fmla="*/ 714375 h 857250"/>
              <a:gd name="connsiteX44" fmla="*/ 38100 w 1709738"/>
              <a:gd name="connsiteY44" fmla="*/ 714375 h 857250"/>
              <a:gd name="connsiteX45" fmla="*/ 9525 w 1709738"/>
              <a:gd name="connsiteY45" fmla="*/ 638175 h 857250"/>
              <a:gd name="connsiteX46" fmla="*/ 0 w 1709738"/>
              <a:gd name="connsiteY46" fmla="*/ 528637 h 857250"/>
              <a:gd name="connsiteX47" fmla="*/ 4763 w 1709738"/>
              <a:gd name="connsiteY47" fmla="*/ 442912 h 857250"/>
              <a:gd name="connsiteX48" fmla="*/ 4763 w 1709738"/>
              <a:gd name="connsiteY48" fmla="*/ 333375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09738" h="857250">
                <a:moveTo>
                  <a:pt x="4763" y="333375"/>
                </a:moveTo>
                <a:lnTo>
                  <a:pt x="42863" y="290512"/>
                </a:lnTo>
                <a:lnTo>
                  <a:pt x="185738" y="242887"/>
                </a:lnTo>
                <a:lnTo>
                  <a:pt x="319088" y="23812"/>
                </a:lnTo>
                <a:lnTo>
                  <a:pt x="523875" y="0"/>
                </a:lnTo>
                <a:lnTo>
                  <a:pt x="1095375" y="9525"/>
                </a:lnTo>
                <a:lnTo>
                  <a:pt x="1185863" y="271462"/>
                </a:lnTo>
                <a:lnTo>
                  <a:pt x="1638300" y="285750"/>
                </a:lnTo>
                <a:lnTo>
                  <a:pt x="1666875" y="438150"/>
                </a:lnTo>
                <a:lnTo>
                  <a:pt x="1704975" y="457200"/>
                </a:lnTo>
                <a:lnTo>
                  <a:pt x="1709738" y="557212"/>
                </a:lnTo>
                <a:lnTo>
                  <a:pt x="1633538" y="676275"/>
                </a:lnTo>
                <a:lnTo>
                  <a:pt x="1514475" y="690562"/>
                </a:lnTo>
                <a:lnTo>
                  <a:pt x="1481138" y="700087"/>
                </a:lnTo>
                <a:lnTo>
                  <a:pt x="1481138" y="776287"/>
                </a:lnTo>
                <a:lnTo>
                  <a:pt x="1447800" y="847725"/>
                </a:lnTo>
                <a:lnTo>
                  <a:pt x="1371600" y="857250"/>
                </a:lnTo>
                <a:lnTo>
                  <a:pt x="1271588" y="852487"/>
                </a:lnTo>
                <a:lnTo>
                  <a:pt x="1243013" y="814387"/>
                </a:lnTo>
                <a:lnTo>
                  <a:pt x="1233488" y="757237"/>
                </a:lnTo>
                <a:lnTo>
                  <a:pt x="1219200" y="700087"/>
                </a:lnTo>
                <a:lnTo>
                  <a:pt x="1128713" y="704850"/>
                </a:lnTo>
                <a:lnTo>
                  <a:pt x="1104900" y="733425"/>
                </a:lnTo>
                <a:lnTo>
                  <a:pt x="1076325" y="766762"/>
                </a:lnTo>
                <a:lnTo>
                  <a:pt x="1019175" y="776287"/>
                </a:lnTo>
                <a:lnTo>
                  <a:pt x="966788" y="738187"/>
                </a:lnTo>
                <a:lnTo>
                  <a:pt x="957263" y="714375"/>
                </a:lnTo>
                <a:lnTo>
                  <a:pt x="885825" y="714375"/>
                </a:lnTo>
                <a:lnTo>
                  <a:pt x="833438" y="709612"/>
                </a:lnTo>
                <a:lnTo>
                  <a:pt x="785813" y="709612"/>
                </a:lnTo>
                <a:lnTo>
                  <a:pt x="771525" y="742950"/>
                </a:lnTo>
                <a:lnTo>
                  <a:pt x="771525" y="766762"/>
                </a:lnTo>
                <a:lnTo>
                  <a:pt x="757238" y="800100"/>
                </a:lnTo>
                <a:lnTo>
                  <a:pt x="733425" y="823912"/>
                </a:lnTo>
                <a:lnTo>
                  <a:pt x="633413" y="833437"/>
                </a:lnTo>
                <a:lnTo>
                  <a:pt x="590550" y="819150"/>
                </a:lnTo>
                <a:lnTo>
                  <a:pt x="557213" y="795337"/>
                </a:lnTo>
                <a:lnTo>
                  <a:pt x="547688" y="752475"/>
                </a:lnTo>
                <a:lnTo>
                  <a:pt x="533400" y="709612"/>
                </a:lnTo>
                <a:lnTo>
                  <a:pt x="495300" y="671512"/>
                </a:lnTo>
                <a:lnTo>
                  <a:pt x="219075" y="638175"/>
                </a:lnTo>
                <a:lnTo>
                  <a:pt x="219075" y="638175"/>
                </a:lnTo>
                <a:lnTo>
                  <a:pt x="161925" y="661987"/>
                </a:lnTo>
                <a:lnTo>
                  <a:pt x="142875" y="714375"/>
                </a:lnTo>
                <a:lnTo>
                  <a:pt x="38100" y="714375"/>
                </a:lnTo>
                <a:lnTo>
                  <a:pt x="9525" y="638175"/>
                </a:lnTo>
                <a:lnTo>
                  <a:pt x="0" y="528637"/>
                </a:lnTo>
                <a:lnTo>
                  <a:pt x="4763" y="442912"/>
                </a:lnTo>
                <a:lnTo>
                  <a:pt x="4763" y="333375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1381125" y="3254375"/>
            <a:ext cx="619125" cy="504825"/>
          </a:xfrm>
          <a:custGeom>
            <a:avLst/>
            <a:gdLst>
              <a:gd name="connsiteX0" fmla="*/ 0 w 619125"/>
              <a:gd name="connsiteY0" fmla="*/ 228600 h 504825"/>
              <a:gd name="connsiteX1" fmla="*/ 120650 w 619125"/>
              <a:gd name="connsiteY1" fmla="*/ 180975 h 504825"/>
              <a:gd name="connsiteX2" fmla="*/ 146050 w 619125"/>
              <a:gd name="connsiteY2" fmla="*/ 41275 h 504825"/>
              <a:gd name="connsiteX3" fmla="*/ 269875 w 619125"/>
              <a:gd name="connsiteY3" fmla="*/ 3175 h 504825"/>
              <a:gd name="connsiteX4" fmla="*/ 606425 w 619125"/>
              <a:gd name="connsiteY4" fmla="*/ 0 h 504825"/>
              <a:gd name="connsiteX5" fmla="*/ 619125 w 619125"/>
              <a:gd name="connsiteY5" fmla="*/ 31750 h 504825"/>
              <a:gd name="connsiteX6" fmla="*/ 400050 w 619125"/>
              <a:gd name="connsiteY6" fmla="*/ 139700 h 504825"/>
              <a:gd name="connsiteX7" fmla="*/ 387350 w 619125"/>
              <a:gd name="connsiteY7" fmla="*/ 161925 h 504825"/>
              <a:gd name="connsiteX8" fmla="*/ 387350 w 619125"/>
              <a:gd name="connsiteY8" fmla="*/ 196850 h 504825"/>
              <a:gd name="connsiteX9" fmla="*/ 384175 w 619125"/>
              <a:gd name="connsiteY9" fmla="*/ 298450 h 504825"/>
              <a:gd name="connsiteX10" fmla="*/ 390525 w 619125"/>
              <a:gd name="connsiteY10" fmla="*/ 330200 h 504825"/>
              <a:gd name="connsiteX11" fmla="*/ 352425 w 619125"/>
              <a:gd name="connsiteY11" fmla="*/ 327025 h 504825"/>
              <a:gd name="connsiteX12" fmla="*/ 346075 w 619125"/>
              <a:gd name="connsiteY12" fmla="*/ 396875 h 504825"/>
              <a:gd name="connsiteX13" fmla="*/ 336550 w 619125"/>
              <a:gd name="connsiteY13" fmla="*/ 447675 h 504825"/>
              <a:gd name="connsiteX14" fmla="*/ 323850 w 619125"/>
              <a:gd name="connsiteY14" fmla="*/ 473075 h 504825"/>
              <a:gd name="connsiteX15" fmla="*/ 276225 w 619125"/>
              <a:gd name="connsiteY15" fmla="*/ 482600 h 504825"/>
              <a:gd name="connsiteX16" fmla="*/ 257175 w 619125"/>
              <a:gd name="connsiteY16" fmla="*/ 479425 h 504825"/>
              <a:gd name="connsiteX17" fmla="*/ 241300 w 619125"/>
              <a:gd name="connsiteY17" fmla="*/ 450850 h 504825"/>
              <a:gd name="connsiteX18" fmla="*/ 234950 w 619125"/>
              <a:gd name="connsiteY18" fmla="*/ 422275 h 504825"/>
              <a:gd name="connsiteX19" fmla="*/ 231775 w 619125"/>
              <a:gd name="connsiteY19" fmla="*/ 403225 h 504825"/>
              <a:gd name="connsiteX20" fmla="*/ 82550 w 619125"/>
              <a:gd name="connsiteY20" fmla="*/ 428625 h 504825"/>
              <a:gd name="connsiteX21" fmla="*/ 123825 w 619125"/>
              <a:gd name="connsiteY21" fmla="*/ 454025 h 504825"/>
              <a:gd name="connsiteX22" fmla="*/ 123825 w 619125"/>
              <a:gd name="connsiteY22" fmla="*/ 488950 h 504825"/>
              <a:gd name="connsiteX23" fmla="*/ 111125 w 619125"/>
              <a:gd name="connsiteY23" fmla="*/ 504825 h 504825"/>
              <a:gd name="connsiteX24" fmla="*/ 73025 w 619125"/>
              <a:gd name="connsiteY24" fmla="*/ 492125 h 504825"/>
              <a:gd name="connsiteX25" fmla="*/ 41275 w 619125"/>
              <a:gd name="connsiteY25" fmla="*/ 492125 h 504825"/>
              <a:gd name="connsiteX26" fmla="*/ 25400 w 619125"/>
              <a:gd name="connsiteY26" fmla="*/ 460375 h 504825"/>
              <a:gd name="connsiteX27" fmla="*/ 6350 w 619125"/>
              <a:gd name="connsiteY27" fmla="*/ 428625 h 504825"/>
              <a:gd name="connsiteX28" fmla="*/ 3175 w 619125"/>
              <a:gd name="connsiteY28" fmla="*/ 381000 h 504825"/>
              <a:gd name="connsiteX29" fmla="*/ 0 w 619125"/>
              <a:gd name="connsiteY29" fmla="*/ 228600 h 504825"/>
              <a:gd name="connsiteX0" fmla="*/ 0 w 619125"/>
              <a:gd name="connsiteY0" fmla="*/ 228600 h 504825"/>
              <a:gd name="connsiteX1" fmla="*/ 120650 w 619125"/>
              <a:gd name="connsiteY1" fmla="*/ 180975 h 504825"/>
              <a:gd name="connsiteX2" fmla="*/ 146050 w 619125"/>
              <a:gd name="connsiteY2" fmla="*/ 41275 h 504825"/>
              <a:gd name="connsiteX3" fmla="*/ 269875 w 619125"/>
              <a:gd name="connsiteY3" fmla="*/ 3175 h 504825"/>
              <a:gd name="connsiteX4" fmla="*/ 606425 w 619125"/>
              <a:gd name="connsiteY4" fmla="*/ 0 h 504825"/>
              <a:gd name="connsiteX5" fmla="*/ 619125 w 619125"/>
              <a:gd name="connsiteY5" fmla="*/ 31750 h 504825"/>
              <a:gd name="connsiteX6" fmla="*/ 400050 w 619125"/>
              <a:gd name="connsiteY6" fmla="*/ 139700 h 504825"/>
              <a:gd name="connsiteX7" fmla="*/ 387350 w 619125"/>
              <a:gd name="connsiteY7" fmla="*/ 161925 h 504825"/>
              <a:gd name="connsiteX8" fmla="*/ 387350 w 619125"/>
              <a:gd name="connsiteY8" fmla="*/ 196850 h 504825"/>
              <a:gd name="connsiteX9" fmla="*/ 384175 w 619125"/>
              <a:gd name="connsiteY9" fmla="*/ 298450 h 504825"/>
              <a:gd name="connsiteX10" fmla="*/ 390525 w 619125"/>
              <a:gd name="connsiteY10" fmla="*/ 330200 h 504825"/>
              <a:gd name="connsiteX11" fmla="*/ 352425 w 619125"/>
              <a:gd name="connsiteY11" fmla="*/ 327025 h 504825"/>
              <a:gd name="connsiteX12" fmla="*/ 346075 w 619125"/>
              <a:gd name="connsiteY12" fmla="*/ 396875 h 504825"/>
              <a:gd name="connsiteX13" fmla="*/ 336550 w 619125"/>
              <a:gd name="connsiteY13" fmla="*/ 447675 h 504825"/>
              <a:gd name="connsiteX14" fmla="*/ 323850 w 619125"/>
              <a:gd name="connsiteY14" fmla="*/ 473075 h 504825"/>
              <a:gd name="connsiteX15" fmla="*/ 276225 w 619125"/>
              <a:gd name="connsiteY15" fmla="*/ 482600 h 504825"/>
              <a:gd name="connsiteX16" fmla="*/ 257175 w 619125"/>
              <a:gd name="connsiteY16" fmla="*/ 479425 h 504825"/>
              <a:gd name="connsiteX17" fmla="*/ 241300 w 619125"/>
              <a:gd name="connsiteY17" fmla="*/ 450850 h 504825"/>
              <a:gd name="connsiteX18" fmla="*/ 234950 w 619125"/>
              <a:gd name="connsiteY18" fmla="*/ 422275 h 504825"/>
              <a:gd name="connsiteX19" fmla="*/ 231775 w 619125"/>
              <a:gd name="connsiteY19" fmla="*/ 403225 h 504825"/>
              <a:gd name="connsiteX20" fmla="*/ 118194 w 619125"/>
              <a:gd name="connsiteY20" fmla="*/ 412626 h 504825"/>
              <a:gd name="connsiteX21" fmla="*/ 123825 w 619125"/>
              <a:gd name="connsiteY21" fmla="*/ 454025 h 504825"/>
              <a:gd name="connsiteX22" fmla="*/ 123825 w 619125"/>
              <a:gd name="connsiteY22" fmla="*/ 488950 h 504825"/>
              <a:gd name="connsiteX23" fmla="*/ 111125 w 619125"/>
              <a:gd name="connsiteY23" fmla="*/ 504825 h 504825"/>
              <a:gd name="connsiteX24" fmla="*/ 73025 w 619125"/>
              <a:gd name="connsiteY24" fmla="*/ 492125 h 504825"/>
              <a:gd name="connsiteX25" fmla="*/ 41275 w 619125"/>
              <a:gd name="connsiteY25" fmla="*/ 492125 h 504825"/>
              <a:gd name="connsiteX26" fmla="*/ 25400 w 619125"/>
              <a:gd name="connsiteY26" fmla="*/ 460375 h 504825"/>
              <a:gd name="connsiteX27" fmla="*/ 6350 w 619125"/>
              <a:gd name="connsiteY27" fmla="*/ 428625 h 504825"/>
              <a:gd name="connsiteX28" fmla="*/ 3175 w 619125"/>
              <a:gd name="connsiteY28" fmla="*/ 381000 h 504825"/>
              <a:gd name="connsiteX29" fmla="*/ 0 w 619125"/>
              <a:gd name="connsiteY29" fmla="*/ 22860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9125" h="504825">
                <a:moveTo>
                  <a:pt x="0" y="228600"/>
                </a:moveTo>
                <a:lnTo>
                  <a:pt x="120650" y="180975"/>
                </a:lnTo>
                <a:lnTo>
                  <a:pt x="146050" y="41275"/>
                </a:lnTo>
                <a:lnTo>
                  <a:pt x="269875" y="3175"/>
                </a:lnTo>
                <a:lnTo>
                  <a:pt x="606425" y="0"/>
                </a:lnTo>
                <a:lnTo>
                  <a:pt x="619125" y="31750"/>
                </a:lnTo>
                <a:lnTo>
                  <a:pt x="400050" y="139700"/>
                </a:lnTo>
                <a:lnTo>
                  <a:pt x="387350" y="161925"/>
                </a:lnTo>
                <a:lnTo>
                  <a:pt x="387350" y="196850"/>
                </a:lnTo>
                <a:cubicBezTo>
                  <a:pt x="386292" y="230717"/>
                  <a:pt x="385233" y="264583"/>
                  <a:pt x="384175" y="298450"/>
                </a:cubicBezTo>
                <a:lnTo>
                  <a:pt x="390525" y="330200"/>
                </a:lnTo>
                <a:lnTo>
                  <a:pt x="352425" y="327025"/>
                </a:lnTo>
                <a:lnTo>
                  <a:pt x="346075" y="396875"/>
                </a:lnTo>
                <a:lnTo>
                  <a:pt x="336550" y="447675"/>
                </a:lnTo>
                <a:lnTo>
                  <a:pt x="323850" y="473075"/>
                </a:lnTo>
                <a:lnTo>
                  <a:pt x="276225" y="482600"/>
                </a:lnTo>
                <a:lnTo>
                  <a:pt x="257175" y="479425"/>
                </a:lnTo>
                <a:lnTo>
                  <a:pt x="241300" y="450850"/>
                </a:lnTo>
                <a:lnTo>
                  <a:pt x="234950" y="422275"/>
                </a:lnTo>
                <a:lnTo>
                  <a:pt x="231775" y="403225"/>
                </a:lnTo>
                <a:lnTo>
                  <a:pt x="118194" y="412626"/>
                </a:lnTo>
                <a:lnTo>
                  <a:pt x="123825" y="454025"/>
                </a:lnTo>
                <a:lnTo>
                  <a:pt x="123825" y="488950"/>
                </a:lnTo>
                <a:lnTo>
                  <a:pt x="111125" y="504825"/>
                </a:lnTo>
                <a:lnTo>
                  <a:pt x="73025" y="492125"/>
                </a:lnTo>
                <a:lnTo>
                  <a:pt x="41275" y="492125"/>
                </a:lnTo>
                <a:lnTo>
                  <a:pt x="25400" y="460375"/>
                </a:lnTo>
                <a:lnTo>
                  <a:pt x="6350" y="428625"/>
                </a:lnTo>
                <a:lnTo>
                  <a:pt x="3175" y="381000"/>
                </a:lnTo>
                <a:cubicBezTo>
                  <a:pt x="2117" y="330200"/>
                  <a:pt x="1058" y="279400"/>
                  <a:pt x="0" y="22860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/>
          <p:nvPr/>
        </p:nvSpPr>
        <p:spPr>
          <a:xfrm>
            <a:off x="6732240" y="2060848"/>
            <a:ext cx="1709738" cy="857250"/>
          </a:xfrm>
          <a:custGeom>
            <a:avLst/>
            <a:gdLst>
              <a:gd name="connsiteX0" fmla="*/ 4763 w 1709738"/>
              <a:gd name="connsiteY0" fmla="*/ 333375 h 857250"/>
              <a:gd name="connsiteX1" fmla="*/ 42863 w 1709738"/>
              <a:gd name="connsiteY1" fmla="*/ 290512 h 857250"/>
              <a:gd name="connsiteX2" fmla="*/ 185738 w 1709738"/>
              <a:gd name="connsiteY2" fmla="*/ 242887 h 857250"/>
              <a:gd name="connsiteX3" fmla="*/ 319088 w 1709738"/>
              <a:gd name="connsiteY3" fmla="*/ 23812 h 857250"/>
              <a:gd name="connsiteX4" fmla="*/ 523875 w 1709738"/>
              <a:gd name="connsiteY4" fmla="*/ 0 h 857250"/>
              <a:gd name="connsiteX5" fmla="*/ 1095375 w 1709738"/>
              <a:gd name="connsiteY5" fmla="*/ 9525 h 857250"/>
              <a:gd name="connsiteX6" fmla="*/ 1185863 w 1709738"/>
              <a:gd name="connsiteY6" fmla="*/ 271462 h 857250"/>
              <a:gd name="connsiteX7" fmla="*/ 1638300 w 1709738"/>
              <a:gd name="connsiteY7" fmla="*/ 285750 h 857250"/>
              <a:gd name="connsiteX8" fmla="*/ 1666875 w 1709738"/>
              <a:gd name="connsiteY8" fmla="*/ 438150 h 857250"/>
              <a:gd name="connsiteX9" fmla="*/ 1704975 w 1709738"/>
              <a:gd name="connsiteY9" fmla="*/ 457200 h 857250"/>
              <a:gd name="connsiteX10" fmla="*/ 1709738 w 1709738"/>
              <a:gd name="connsiteY10" fmla="*/ 557212 h 857250"/>
              <a:gd name="connsiteX11" fmla="*/ 1633538 w 1709738"/>
              <a:gd name="connsiteY11" fmla="*/ 676275 h 857250"/>
              <a:gd name="connsiteX12" fmla="*/ 1514475 w 1709738"/>
              <a:gd name="connsiteY12" fmla="*/ 690562 h 857250"/>
              <a:gd name="connsiteX13" fmla="*/ 1481138 w 1709738"/>
              <a:gd name="connsiteY13" fmla="*/ 700087 h 857250"/>
              <a:gd name="connsiteX14" fmla="*/ 1481138 w 1709738"/>
              <a:gd name="connsiteY14" fmla="*/ 776287 h 857250"/>
              <a:gd name="connsiteX15" fmla="*/ 1447800 w 1709738"/>
              <a:gd name="connsiteY15" fmla="*/ 847725 h 857250"/>
              <a:gd name="connsiteX16" fmla="*/ 1371600 w 1709738"/>
              <a:gd name="connsiteY16" fmla="*/ 857250 h 857250"/>
              <a:gd name="connsiteX17" fmla="*/ 1271588 w 1709738"/>
              <a:gd name="connsiteY17" fmla="*/ 852487 h 857250"/>
              <a:gd name="connsiteX18" fmla="*/ 1243013 w 1709738"/>
              <a:gd name="connsiteY18" fmla="*/ 814387 h 857250"/>
              <a:gd name="connsiteX19" fmla="*/ 1233488 w 1709738"/>
              <a:gd name="connsiteY19" fmla="*/ 757237 h 857250"/>
              <a:gd name="connsiteX20" fmla="*/ 1219200 w 1709738"/>
              <a:gd name="connsiteY20" fmla="*/ 700087 h 857250"/>
              <a:gd name="connsiteX21" fmla="*/ 1128713 w 1709738"/>
              <a:gd name="connsiteY21" fmla="*/ 704850 h 857250"/>
              <a:gd name="connsiteX22" fmla="*/ 1104900 w 1709738"/>
              <a:gd name="connsiteY22" fmla="*/ 733425 h 857250"/>
              <a:gd name="connsiteX23" fmla="*/ 1076325 w 1709738"/>
              <a:gd name="connsiteY23" fmla="*/ 766762 h 857250"/>
              <a:gd name="connsiteX24" fmla="*/ 1019175 w 1709738"/>
              <a:gd name="connsiteY24" fmla="*/ 776287 h 857250"/>
              <a:gd name="connsiteX25" fmla="*/ 966788 w 1709738"/>
              <a:gd name="connsiteY25" fmla="*/ 738187 h 857250"/>
              <a:gd name="connsiteX26" fmla="*/ 957263 w 1709738"/>
              <a:gd name="connsiteY26" fmla="*/ 714375 h 857250"/>
              <a:gd name="connsiteX27" fmla="*/ 885825 w 1709738"/>
              <a:gd name="connsiteY27" fmla="*/ 714375 h 857250"/>
              <a:gd name="connsiteX28" fmla="*/ 833438 w 1709738"/>
              <a:gd name="connsiteY28" fmla="*/ 709612 h 857250"/>
              <a:gd name="connsiteX29" fmla="*/ 785813 w 1709738"/>
              <a:gd name="connsiteY29" fmla="*/ 709612 h 857250"/>
              <a:gd name="connsiteX30" fmla="*/ 771525 w 1709738"/>
              <a:gd name="connsiteY30" fmla="*/ 742950 h 857250"/>
              <a:gd name="connsiteX31" fmla="*/ 771525 w 1709738"/>
              <a:gd name="connsiteY31" fmla="*/ 766762 h 857250"/>
              <a:gd name="connsiteX32" fmla="*/ 757238 w 1709738"/>
              <a:gd name="connsiteY32" fmla="*/ 800100 h 857250"/>
              <a:gd name="connsiteX33" fmla="*/ 733425 w 1709738"/>
              <a:gd name="connsiteY33" fmla="*/ 823912 h 857250"/>
              <a:gd name="connsiteX34" fmla="*/ 633413 w 1709738"/>
              <a:gd name="connsiteY34" fmla="*/ 833437 h 857250"/>
              <a:gd name="connsiteX35" fmla="*/ 590550 w 1709738"/>
              <a:gd name="connsiteY35" fmla="*/ 819150 h 857250"/>
              <a:gd name="connsiteX36" fmla="*/ 557213 w 1709738"/>
              <a:gd name="connsiteY36" fmla="*/ 795337 h 857250"/>
              <a:gd name="connsiteX37" fmla="*/ 547688 w 1709738"/>
              <a:gd name="connsiteY37" fmla="*/ 752475 h 857250"/>
              <a:gd name="connsiteX38" fmla="*/ 533400 w 1709738"/>
              <a:gd name="connsiteY38" fmla="*/ 709612 h 857250"/>
              <a:gd name="connsiteX39" fmla="*/ 495300 w 1709738"/>
              <a:gd name="connsiteY39" fmla="*/ 671512 h 857250"/>
              <a:gd name="connsiteX40" fmla="*/ 219075 w 1709738"/>
              <a:gd name="connsiteY40" fmla="*/ 638175 h 857250"/>
              <a:gd name="connsiteX41" fmla="*/ 219075 w 1709738"/>
              <a:gd name="connsiteY41" fmla="*/ 638175 h 857250"/>
              <a:gd name="connsiteX42" fmla="*/ 161925 w 1709738"/>
              <a:gd name="connsiteY42" fmla="*/ 661987 h 857250"/>
              <a:gd name="connsiteX43" fmla="*/ 142875 w 1709738"/>
              <a:gd name="connsiteY43" fmla="*/ 714375 h 857250"/>
              <a:gd name="connsiteX44" fmla="*/ 38100 w 1709738"/>
              <a:gd name="connsiteY44" fmla="*/ 714375 h 857250"/>
              <a:gd name="connsiteX45" fmla="*/ 9525 w 1709738"/>
              <a:gd name="connsiteY45" fmla="*/ 638175 h 857250"/>
              <a:gd name="connsiteX46" fmla="*/ 0 w 1709738"/>
              <a:gd name="connsiteY46" fmla="*/ 528637 h 857250"/>
              <a:gd name="connsiteX47" fmla="*/ 4763 w 1709738"/>
              <a:gd name="connsiteY47" fmla="*/ 442912 h 857250"/>
              <a:gd name="connsiteX48" fmla="*/ 4763 w 1709738"/>
              <a:gd name="connsiteY48" fmla="*/ 333375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09738" h="857250">
                <a:moveTo>
                  <a:pt x="4763" y="333375"/>
                </a:moveTo>
                <a:lnTo>
                  <a:pt x="42863" y="290512"/>
                </a:lnTo>
                <a:lnTo>
                  <a:pt x="185738" y="242887"/>
                </a:lnTo>
                <a:lnTo>
                  <a:pt x="319088" y="23812"/>
                </a:lnTo>
                <a:lnTo>
                  <a:pt x="523875" y="0"/>
                </a:lnTo>
                <a:lnTo>
                  <a:pt x="1095375" y="9525"/>
                </a:lnTo>
                <a:lnTo>
                  <a:pt x="1185863" y="271462"/>
                </a:lnTo>
                <a:lnTo>
                  <a:pt x="1638300" y="285750"/>
                </a:lnTo>
                <a:lnTo>
                  <a:pt x="1666875" y="438150"/>
                </a:lnTo>
                <a:lnTo>
                  <a:pt x="1704975" y="457200"/>
                </a:lnTo>
                <a:lnTo>
                  <a:pt x="1709738" y="557212"/>
                </a:lnTo>
                <a:lnTo>
                  <a:pt x="1633538" y="676275"/>
                </a:lnTo>
                <a:lnTo>
                  <a:pt x="1514475" y="690562"/>
                </a:lnTo>
                <a:lnTo>
                  <a:pt x="1481138" y="700087"/>
                </a:lnTo>
                <a:lnTo>
                  <a:pt x="1481138" y="776287"/>
                </a:lnTo>
                <a:lnTo>
                  <a:pt x="1447800" y="847725"/>
                </a:lnTo>
                <a:lnTo>
                  <a:pt x="1371600" y="857250"/>
                </a:lnTo>
                <a:lnTo>
                  <a:pt x="1271588" y="852487"/>
                </a:lnTo>
                <a:lnTo>
                  <a:pt x="1243013" y="814387"/>
                </a:lnTo>
                <a:lnTo>
                  <a:pt x="1233488" y="757237"/>
                </a:lnTo>
                <a:lnTo>
                  <a:pt x="1219200" y="700087"/>
                </a:lnTo>
                <a:lnTo>
                  <a:pt x="1128713" y="704850"/>
                </a:lnTo>
                <a:lnTo>
                  <a:pt x="1104900" y="733425"/>
                </a:lnTo>
                <a:lnTo>
                  <a:pt x="1076325" y="766762"/>
                </a:lnTo>
                <a:lnTo>
                  <a:pt x="1019175" y="776287"/>
                </a:lnTo>
                <a:lnTo>
                  <a:pt x="966788" y="738187"/>
                </a:lnTo>
                <a:lnTo>
                  <a:pt x="957263" y="714375"/>
                </a:lnTo>
                <a:lnTo>
                  <a:pt x="885825" y="714375"/>
                </a:lnTo>
                <a:lnTo>
                  <a:pt x="833438" y="709612"/>
                </a:lnTo>
                <a:lnTo>
                  <a:pt x="785813" y="709612"/>
                </a:lnTo>
                <a:lnTo>
                  <a:pt x="771525" y="742950"/>
                </a:lnTo>
                <a:lnTo>
                  <a:pt x="771525" y="766762"/>
                </a:lnTo>
                <a:lnTo>
                  <a:pt x="757238" y="800100"/>
                </a:lnTo>
                <a:lnTo>
                  <a:pt x="733425" y="823912"/>
                </a:lnTo>
                <a:lnTo>
                  <a:pt x="633413" y="833437"/>
                </a:lnTo>
                <a:lnTo>
                  <a:pt x="590550" y="819150"/>
                </a:lnTo>
                <a:lnTo>
                  <a:pt x="557213" y="795337"/>
                </a:lnTo>
                <a:lnTo>
                  <a:pt x="547688" y="752475"/>
                </a:lnTo>
                <a:lnTo>
                  <a:pt x="533400" y="709612"/>
                </a:lnTo>
                <a:lnTo>
                  <a:pt x="495300" y="671512"/>
                </a:lnTo>
                <a:lnTo>
                  <a:pt x="219075" y="638175"/>
                </a:lnTo>
                <a:lnTo>
                  <a:pt x="219075" y="638175"/>
                </a:lnTo>
                <a:lnTo>
                  <a:pt x="161925" y="661987"/>
                </a:lnTo>
                <a:lnTo>
                  <a:pt x="142875" y="714375"/>
                </a:lnTo>
                <a:lnTo>
                  <a:pt x="38100" y="714375"/>
                </a:lnTo>
                <a:lnTo>
                  <a:pt x="9525" y="638175"/>
                </a:lnTo>
                <a:lnTo>
                  <a:pt x="0" y="528637"/>
                </a:lnTo>
                <a:lnTo>
                  <a:pt x="4763" y="442912"/>
                </a:lnTo>
                <a:lnTo>
                  <a:pt x="4763" y="333375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6948264" y="3717032"/>
            <a:ext cx="619125" cy="504825"/>
          </a:xfrm>
          <a:custGeom>
            <a:avLst/>
            <a:gdLst>
              <a:gd name="connsiteX0" fmla="*/ 0 w 619125"/>
              <a:gd name="connsiteY0" fmla="*/ 228600 h 504825"/>
              <a:gd name="connsiteX1" fmla="*/ 120650 w 619125"/>
              <a:gd name="connsiteY1" fmla="*/ 180975 h 504825"/>
              <a:gd name="connsiteX2" fmla="*/ 146050 w 619125"/>
              <a:gd name="connsiteY2" fmla="*/ 41275 h 504825"/>
              <a:gd name="connsiteX3" fmla="*/ 269875 w 619125"/>
              <a:gd name="connsiteY3" fmla="*/ 3175 h 504825"/>
              <a:gd name="connsiteX4" fmla="*/ 606425 w 619125"/>
              <a:gd name="connsiteY4" fmla="*/ 0 h 504825"/>
              <a:gd name="connsiteX5" fmla="*/ 619125 w 619125"/>
              <a:gd name="connsiteY5" fmla="*/ 31750 h 504825"/>
              <a:gd name="connsiteX6" fmla="*/ 400050 w 619125"/>
              <a:gd name="connsiteY6" fmla="*/ 139700 h 504825"/>
              <a:gd name="connsiteX7" fmla="*/ 387350 w 619125"/>
              <a:gd name="connsiteY7" fmla="*/ 161925 h 504825"/>
              <a:gd name="connsiteX8" fmla="*/ 387350 w 619125"/>
              <a:gd name="connsiteY8" fmla="*/ 196850 h 504825"/>
              <a:gd name="connsiteX9" fmla="*/ 384175 w 619125"/>
              <a:gd name="connsiteY9" fmla="*/ 298450 h 504825"/>
              <a:gd name="connsiteX10" fmla="*/ 390525 w 619125"/>
              <a:gd name="connsiteY10" fmla="*/ 330200 h 504825"/>
              <a:gd name="connsiteX11" fmla="*/ 352425 w 619125"/>
              <a:gd name="connsiteY11" fmla="*/ 327025 h 504825"/>
              <a:gd name="connsiteX12" fmla="*/ 346075 w 619125"/>
              <a:gd name="connsiteY12" fmla="*/ 396875 h 504825"/>
              <a:gd name="connsiteX13" fmla="*/ 336550 w 619125"/>
              <a:gd name="connsiteY13" fmla="*/ 447675 h 504825"/>
              <a:gd name="connsiteX14" fmla="*/ 323850 w 619125"/>
              <a:gd name="connsiteY14" fmla="*/ 473075 h 504825"/>
              <a:gd name="connsiteX15" fmla="*/ 276225 w 619125"/>
              <a:gd name="connsiteY15" fmla="*/ 482600 h 504825"/>
              <a:gd name="connsiteX16" fmla="*/ 257175 w 619125"/>
              <a:gd name="connsiteY16" fmla="*/ 479425 h 504825"/>
              <a:gd name="connsiteX17" fmla="*/ 241300 w 619125"/>
              <a:gd name="connsiteY17" fmla="*/ 450850 h 504825"/>
              <a:gd name="connsiteX18" fmla="*/ 234950 w 619125"/>
              <a:gd name="connsiteY18" fmla="*/ 422275 h 504825"/>
              <a:gd name="connsiteX19" fmla="*/ 231775 w 619125"/>
              <a:gd name="connsiteY19" fmla="*/ 403225 h 504825"/>
              <a:gd name="connsiteX20" fmla="*/ 82550 w 619125"/>
              <a:gd name="connsiteY20" fmla="*/ 428625 h 504825"/>
              <a:gd name="connsiteX21" fmla="*/ 123825 w 619125"/>
              <a:gd name="connsiteY21" fmla="*/ 454025 h 504825"/>
              <a:gd name="connsiteX22" fmla="*/ 123825 w 619125"/>
              <a:gd name="connsiteY22" fmla="*/ 488950 h 504825"/>
              <a:gd name="connsiteX23" fmla="*/ 111125 w 619125"/>
              <a:gd name="connsiteY23" fmla="*/ 504825 h 504825"/>
              <a:gd name="connsiteX24" fmla="*/ 73025 w 619125"/>
              <a:gd name="connsiteY24" fmla="*/ 492125 h 504825"/>
              <a:gd name="connsiteX25" fmla="*/ 41275 w 619125"/>
              <a:gd name="connsiteY25" fmla="*/ 492125 h 504825"/>
              <a:gd name="connsiteX26" fmla="*/ 25400 w 619125"/>
              <a:gd name="connsiteY26" fmla="*/ 460375 h 504825"/>
              <a:gd name="connsiteX27" fmla="*/ 6350 w 619125"/>
              <a:gd name="connsiteY27" fmla="*/ 428625 h 504825"/>
              <a:gd name="connsiteX28" fmla="*/ 3175 w 619125"/>
              <a:gd name="connsiteY28" fmla="*/ 381000 h 504825"/>
              <a:gd name="connsiteX29" fmla="*/ 0 w 619125"/>
              <a:gd name="connsiteY29" fmla="*/ 228600 h 504825"/>
              <a:gd name="connsiteX0" fmla="*/ 0 w 619125"/>
              <a:gd name="connsiteY0" fmla="*/ 228600 h 504825"/>
              <a:gd name="connsiteX1" fmla="*/ 120650 w 619125"/>
              <a:gd name="connsiteY1" fmla="*/ 180975 h 504825"/>
              <a:gd name="connsiteX2" fmla="*/ 146050 w 619125"/>
              <a:gd name="connsiteY2" fmla="*/ 41275 h 504825"/>
              <a:gd name="connsiteX3" fmla="*/ 269875 w 619125"/>
              <a:gd name="connsiteY3" fmla="*/ 3175 h 504825"/>
              <a:gd name="connsiteX4" fmla="*/ 606425 w 619125"/>
              <a:gd name="connsiteY4" fmla="*/ 0 h 504825"/>
              <a:gd name="connsiteX5" fmla="*/ 619125 w 619125"/>
              <a:gd name="connsiteY5" fmla="*/ 31750 h 504825"/>
              <a:gd name="connsiteX6" fmla="*/ 400050 w 619125"/>
              <a:gd name="connsiteY6" fmla="*/ 139700 h 504825"/>
              <a:gd name="connsiteX7" fmla="*/ 387350 w 619125"/>
              <a:gd name="connsiteY7" fmla="*/ 161925 h 504825"/>
              <a:gd name="connsiteX8" fmla="*/ 387350 w 619125"/>
              <a:gd name="connsiteY8" fmla="*/ 196850 h 504825"/>
              <a:gd name="connsiteX9" fmla="*/ 384175 w 619125"/>
              <a:gd name="connsiteY9" fmla="*/ 298450 h 504825"/>
              <a:gd name="connsiteX10" fmla="*/ 390525 w 619125"/>
              <a:gd name="connsiteY10" fmla="*/ 330200 h 504825"/>
              <a:gd name="connsiteX11" fmla="*/ 352425 w 619125"/>
              <a:gd name="connsiteY11" fmla="*/ 327025 h 504825"/>
              <a:gd name="connsiteX12" fmla="*/ 346075 w 619125"/>
              <a:gd name="connsiteY12" fmla="*/ 396875 h 504825"/>
              <a:gd name="connsiteX13" fmla="*/ 336550 w 619125"/>
              <a:gd name="connsiteY13" fmla="*/ 447675 h 504825"/>
              <a:gd name="connsiteX14" fmla="*/ 323850 w 619125"/>
              <a:gd name="connsiteY14" fmla="*/ 473075 h 504825"/>
              <a:gd name="connsiteX15" fmla="*/ 276225 w 619125"/>
              <a:gd name="connsiteY15" fmla="*/ 482600 h 504825"/>
              <a:gd name="connsiteX16" fmla="*/ 257175 w 619125"/>
              <a:gd name="connsiteY16" fmla="*/ 479425 h 504825"/>
              <a:gd name="connsiteX17" fmla="*/ 241300 w 619125"/>
              <a:gd name="connsiteY17" fmla="*/ 450850 h 504825"/>
              <a:gd name="connsiteX18" fmla="*/ 234950 w 619125"/>
              <a:gd name="connsiteY18" fmla="*/ 422275 h 504825"/>
              <a:gd name="connsiteX19" fmla="*/ 231775 w 619125"/>
              <a:gd name="connsiteY19" fmla="*/ 403225 h 504825"/>
              <a:gd name="connsiteX20" fmla="*/ 118194 w 619125"/>
              <a:gd name="connsiteY20" fmla="*/ 412626 h 504825"/>
              <a:gd name="connsiteX21" fmla="*/ 123825 w 619125"/>
              <a:gd name="connsiteY21" fmla="*/ 454025 h 504825"/>
              <a:gd name="connsiteX22" fmla="*/ 123825 w 619125"/>
              <a:gd name="connsiteY22" fmla="*/ 488950 h 504825"/>
              <a:gd name="connsiteX23" fmla="*/ 111125 w 619125"/>
              <a:gd name="connsiteY23" fmla="*/ 504825 h 504825"/>
              <a:gd name="connsiteX24" fmla="*/ 73025 w 619125"/>
              <a:gd name="connsiteY24" fmla="*/ 492125 h 504825"/>
              <a:gd name="connsiteX25" fmla="*/ 41275 w 619125"/>
              <a:gd name="connsiteY25" fmla="*/ 492125 h 504825"/>
              <a:gd name="connsiteX26" fmla="*/ 25400 w 619125"/>
              <a:gd name="connsiteY26" fmla="*/ 460375 h 504825"/>
              <a:gd name="connsiteX27" fmla="*/ 6350 w 619125"/>
              <a:gd name="connsiteY27" fmla="*/ 428625 h 504825"/>
              <a:gd name="connsiteX28" fmla="*/ 3175 w 619125"/>
              <a:gd name="connsiteY28" fmla="*/ 381000 h 504825"/>
              <a:gd name="connsiteX29" fmla="*/ 0 w 619125"/>
              <a:gd name="connsiteY29" fmla="*/ 22860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9125" h="504825">
                <a:moveTo>
                  <a:pt x="0" y="228600"/>
                </a:moveTo>
                <a:lnTo>
                  <a:pt x="120650" y="180975"/>
                </a:lnTo>
                <a:lnTo>
                  <a:pt x="146050" y="41275"/>
                </a:lnTo>
                <a:lnTo>
                  <a:pt x="269875" y="3175"/>
                </a:lnTo>
                <a:lnTo>
                  <a:pt x="606425" y="0"/>
                </a:lnTo>
                <a:lnTo>
                  <a:pt x="619125" y="31750"/>
                </a:lnTo>
                <a:lnTo>
                  <a:pt x="400050" y="139700"/>
                </a:lnTo>
                <a:lnTo>
                  <a:pt x="387350" y="161925"/>
                </a:lnTo>
                <a:lnTo>
                  <a:pt x="387350" y="196850"/>
                </a:lnTo>
                <a:cubicBezTo>
                  <a:pt x="386292" y="230717"/>
                  <a:pt x="385233" y="264583"/>
                  <a:pt x="384175" y="298450"/>
                </a:cubicBezTo>
                <a:lnTo>
                  <a:pt x="390525" y="330200"/>
                </a:lnTo>
                <a:lnTo>
                  <a:pt x="352425" y="327025"/>
                </a:lnTo>
                <a:lnTo>
                  <a:pt x="346075" y="396875"/>
                </a:lnTo>
                <a:lnTo>
                  <a:pt x="336550" y="447675"/>
                </a:lnTo>
                <a:lnTo>
                  <a:pt x="323850" y="473075"/>
                </a:lnTo>
                <a:lnTo>
                  <a:pt x="276225" y="482600"/>
                </a:lnTo>
                <a:lnTo>
                  <a:pt x="257175" y="479425"/>
                </a:lnTo>
                <a:lnTo>
                  <a:pt x="241300" y="450850"/>
                </a:lnTo>
                <a:lnTo>
                  <a:pt x="234950" y="422275"/>
                </a:lnTo>
                <a:lnTo>
                  <a:pt x="231775" y="403225"/>
                </a:lnTo>
                <a:lnTo>
                  <a:pt x="118194" y="412626"/>
                </a:lnTo>
                <a:lnTo>
                  <a:pt x="123825" y="454025"/>
                </a:lnTo>
                <a:lnTo>
                  <a:pt x="123825" y="488950"/>
                </a:lnTo>
                <a:lnTo>
                  <a:pt x="111125" y="504825"/>
                </a:lnTo>
                <a:lnTo>
                  <a:pt x="73025" y="492125"/>
                </a:lnTo>
                <a:lnTo>
                  <a:pt x="41275" y="492125"/>
                </a:lnTo>
                <a:lnTo>
                  <a:pt x="25400" y="460375"/>
                </a:lnTo>
                <a:lnTo>
                  <a:pt x="6350" y="428625"/>
                </a:lnTo>
                <a:lnTo>
                  <a:pt x="3175" y="381000"/>
                </a:lnTo>
                <a:cubicBezTo>
                  <a:pt x="2117" y="330200"/>
                  <a:pt x="1058" y="279400"/>
                  <a:pt x="0" y="22860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did the cubists paint like this?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880320" cy="51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16200000">
            <a:off x="796226" y="410843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Georges Braque.  Source: wikipedia.org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this?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2853" r="52282" b="10031"/>
          <a:stretch>
            <a:fillRect/>
          </a:stretch>
        </p:blipFill>
        <p:spPr bwMode="auto">
          <a:xfrm>
            <a:off x="2555776" y="1772816"/>
            <a:ext cx="4248472" cy="362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1022413" y="3954251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Source: atpm.com</a:t>
            </a:r>
            <a:endParaRPr lang="en-GB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this?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2571" t="12853" r="-1097" b="10031"/>
          <a:stretch>
            <a:fillRect/>
          </a:stretch>
        </p:blipFill>
        <p:spPr bwMode="auto">
          <a:xfrm>
            <a:off x="2555776" y="1772816"/>
            <a:ext cx="4320480" cy="362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1022413" y="3954251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Source: atpm.com</a:t>
            </a:r>
            <a:endParaRPr lang="en-GB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Gestalt principles of perception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relationship between the elements we perceive is as important as the elements themselves</a:t>
            </a:r>
          </a:p>
          <a:p>
            <a:pPr lvl="1"/>
            <a:r>
              <a:rPr lang="en-GB" dirty="0" smtClean="0"/>
              <a:t>Our mind organises things so we perceive more than is actually there</a:t>
            </a:r>
          </a:p>
          <a:p>
            <a:pPr lvl="1"/>
            <a:r>
              <a:rPr lang="en-GB" dirty="0" smtClean="0"/>
              <a:t>‘The whole is greater than the sum of its parts’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you see?</a:t>
            </a:r>
            <a:endParaRPr lang="en-GB" dirty="0"/>
          </a:p>
        </p:txBody>
      </p:sp>
      <p:grpSp>
        <p:nvGrpSpPr>
          <p:cNvPr id="21" name="Group 20"/>
          <p:cNvGrpSpPr/>
          <p:nvPr/>
        </p:nvGrpSpPr>
        <p:grpSpPr>
          <a:xfrm>
            <a:off x="3707904" y="1681644"/>
            <a:ext cx="1368152" cy="2251412"/>
            <a:chOff x="1691680" y="1340768"/>
            <a:chExt cx="1368152" cy="2251412"/>
          </a:xfrm>
        </p:grpSpPr>
        <p:sp>
          <p:nvSpPr>
            <p:cNvPr id="4" name="TextBox 3"/>
            <p:cNvSpPr txBox="1"/>
            <p:nvPr/>
          </p:nvSpPr>
          <p:spPr>
            <a:xfrm>
              <a:off x="1691680" y="134076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91680" y="16288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91680" y="1916832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23728" y="21857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91680" y="21857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07704" y="21857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55776" y="21857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39752" y="21857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55776" y="162880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55776" y="1916832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55776" y="134076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55776" y="2492896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91680" y="2492896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91680" y="278092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91680" y="306896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55776" y="278092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55776" y="3068960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27584" y="4211796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People perceive the whole more readily than the parts from which is it composed (</a:t>
            </a:r>
            <a:r>
              <a:rPr lang="en-GB" sz="3200" dirty="0" err="1" smtClean="0"/>
              <a:t>Navon</a:t>
            </a:r>
            <a:r>
              <a:rPr lang="en-GB" sz="3200" dirty="0" smtClean="0"/>
              <a:t>, 1977).</a:t>
            </a:r>
            <a:endParaRPr lang="en-GB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you see?</a:t>
            </a:r>
            <a:endParaRPr lang="en-GB" dirty="0"/>
          </a:p>
        </p:txBody>
      </p:sp>
    </p:spTree>
    <p:controls>
      <p:control spid="2052" name="ShockwaveFlash1" r:id="rId2" imgW="6264360" imgH="3743280"/>
    </p:controls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25177" t="21448" r="23353" b="9619"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323528" y="2535287"/>
            <a:ext cx="8136904" cy="1181745"/>
            <a:chOff x="323528" y="2535287"/>
            <a:chExt cx="8136904" cy="1181745"/>
          </a:xfrm>
        </p:grpSpPr>
        <p:sp>
          <p:nvSpPr>
            <p:cNvPr id="4" name="TextBox 3"/>
            <p:cNvSpPr txBox="1"/>
            <p:nvPr/>
          </p:nvSpPr>
          <p:spPr>
            <a:xfrm>
              <a:off x="395536" y="253528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Proximity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3528" y="325536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Closure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08104" y="253528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Similarity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36096" y="325536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Continuity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Law of </a:t>
            </a:r>
            <a:r>
              <a:rPr lang="en-GB" dirty="0" err="1" smtClean="0"/>
              <a:t>prägnänz</a:t>
            </a:r>
            <a:endParaRPr lang="en-GB" dirty="0"/>
          </a:p>
        </p:txBody>
      </p:sp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35580"/>
            <a:ext cx="5328592" cy="425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63688" y="5661248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Perception is organised to the simplest form possible.</a:t>
            </a:r>
            <a:endParaRPr lang="en-GB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b="11591"/>
          <a:stretch>
            <a:fillRect/>
          </a:stretch>
        </p:blipFill>
        <p:spPr bwMode="auto">
          <a:xfrm>
            <a:off x="0" y="0"/>
            <a:ext cx="101083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session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83568" y="1627232"/>
          <a:ext cx="7632848" cy="294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72008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about...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to...</a:t>
                      </a:r>
                      <a:endParaRPr lang="en-GB" sz="2800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Perceptual organisation</a:t>
                      </a:r>
                    </a:p>
                    <a:p>
                      <a:r>
                        <a:rPr lang="en-GB" sz="2800" dirty="0" smtClean="0"/>
                        <a:t>Perceptual</a:t>
                      </a:r>
                      <a:r>
                        <a:rPr lang="en-GB" sz="2800" baseline="0" dirty="0" smtClean="0"/>
                        <a:t> constancies</a:t>
                      </a:r>
                    </a:p>
                    <a:p>
                      <a:r>
                        <a:rPr lang="en-GB" sz="2800" baseline="0" dirty="0" smtClean="0"/>
                        <a:t>Gestalt principles of perception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Notice</a:t>
                      </a:r>
                      <a:r>
                        <a:rPr lang="en-GB" sz="2800" baseline="0" dirty="0" smtClean="0"/>
                        <a:t> how our own perceptions are organised</a:t>
                      </a:r>
                    </a:p>
                    <a:p>
                      <a:r>
                        <a:rPr lang="en-GB" sz="2800" baseline="0" dirty="0" smtClean="0"/>
                        <a:t>Analyse examples in psychological terms</a:t>
                      </a:r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you see?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880320" cy="51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16200000">
            <a:off x="796226" y="410843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Georges Braque.  Source: wikipedia.org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Perceptual organisation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don’t just take in information from the world around us.  We actively organise the information to give it meaning.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Perceptual constancies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 your table is an everyday object.  </a:t>
            </a:r>
          </a:p>
          <a:p>
            <a:pPr lvl="1"/>
            <a:r>
              <a:rPr lang="en-GB" dirty="0" smtClean="0"/>
              <a:t>Sketch it from where you are, trying to record exactly how it appears to you.</a:t>
            </a:r>
          </a:p>
          <a:p>
            <a:pPr lvl="1"/>
            <a:r>
              <a:rPr lang="en-GB" dirty="0" smtClean="0"/>
              <a:t>Now change position and sketch it again.</a:t>
            </a:r>
          </a:p>
          <a:p>
            <a:pPr lvl="1"/>
            <a:r>
              <a:rPr lang="en-GB" dirty="0" smtClean="0"/>
              <a:t>Now move away from it and sketch it again.</a:t>
            </a:r>
          </a:p>
          <a:p>
            <a:r>
              <a:rPr lang="en-GB" dirty="0" smtClean="0"/>
              <a:t>Compare your three sketches.  How do they differ from each other.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Perceptual constancies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world provides sensory input that differs a great deal from moment to moment, but our experience of the world is stable.</a:t>
            </a:r>
          </a:p>
          <a:p>
            <a:pPr lvl="1"/>
            <a:r>
              <a:rPr lang="en-GB" dirty="0" smtClean="0"/>
              <a:t>Size constancy</a:t>
            </a:r>
          </a:p>
          <a:p>
            <a:pPr lvl="1"/>
            <a:r>
              <a:rPr lang="en-GB" dirty="0" smtClean="0"/>
              <a:t>Shape constancy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Size constancy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/>
          <a:lstStyle/>
          <a:p>
            <a:r>
              <a:rPr lang="en-GB" dirty="0" smtClean="0"/>
              <a:t>We perceive things as staying the same size, even though the size of the retinal image they produce changes.</a:t>
            </a:r>
            <a:endParaRPr lang="en-GB" dirty="0"/>
          </a:p>
        </p:txBody>
      </p:sp>
      <p:pic>
        <p:nvPicPr>
          <p:cNvPr id="5" name="Picture 4" descr="elephan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523206"/>
            <a:ext cx="1080120" cy="12019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1960" y="3429000"/>
            <a:ext cx="41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We perceive a large elephant a long way away, not a very small elephant.</a:t>
            </a:r>
            <a:endParaRPr lang="en-GB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Size constancy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/>
          <a:lstStyle/>
          <a:p>
            <a:r>
              <a:rPr lang="en-GB" dirty="0" smtClean="0"/>
              <a:t>We perceive things as staying the same size, even though the size of the retinal image they produce changes.</a:t>
            </a:r>
            <a:endParaRPr lang="en-GB" dirty="0"/>
          </a:p>
        </p:txBody>
      </p:sp>
      <p:pic>
        <p:nvPicPr>
          <p:cNvPr id="5" name="Picture 4" descr="elephant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3523206"/>
            <a:ext cx="1080120" cy="12019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1960" y="3429000"/>
            <a:ext cx="41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We perceive the elephant moving towards us, not growing in size.</a:t>
            </a:r>
            <a:endParaRPr lang="en-GB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455</Words>
  <Application>Microsoft Office PowerPoint</Application>
  <PresentationFormat>On-screen Show (4:3)</PresentationFormat>
  <Paragraphs>96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What do you see?</vt:lpstr>
      <vt:lpstr>Today’s session</vt:lpstr>
      <vt:lpstr>What do you see?</vt:lpstr>
      <vt:lpstr>Perceptual organisation</vt:lpstr>
      <vt:lpstr>Perceptual constancies</vt:lpstr>
      <vt:lpstr>Perceptual constancies</vt:lpstr>
      <vt:lpstr>Size constancy</vt:lpstr>
      <vt:lpstr>Size constancy</vt:lpstr>
      <vt:lpstr>Shape constancy</vt:lpstr>
      <vt:lpstr>How many constancies?</vt:lpstr>
      <vt:lpstr>How many constancies?</vt:lpstr>
      <vt:lpstr>How many constancies?</vt:lpstr>
      <vt:lpstr>How many constancies?</vt:lpstr>
      <vt:lpstr>Why did the cubists paint like this?</vt:lpstr>
      <vt:lpstr>What’s this?</vt:lpstr>
      <vt:lpstr>What’s this?</vt:lpstr>
      <vt:lpstr>Gestalt principles of perception</vt:lpstr>
      <vt:lpstr>What do you see?</vt:lpstr>
      <vt:lpstr>Slide 20</vt:lpstr>
      <vt:lpstr>Law of prägnänz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</dc:creator>
  <cp:lastModifiedBy>Aidan</cp:lastModifiedBy>
  <cp:revision>24</cp:revision>
  <dcterms:created xsi:type="dcterms:W3CDTF">2010-09-18T16:25:11Z</dcterms:created>
  <dcterms:modified xsi:type="dcterms:W3CDTF">2010-09-26T15:33:37Z</dcterms:modified>
</cp:coreProperties>
</file>