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8" r:id="rId2"/>
    <p:sldId id="256" r:id="rId3"/>
    <p:sldId id="257" r:id="rId4"/>
    <p:sldId id="266" r:id="rId5"/>
    <p:sldId id="259" r:id="rId6"/>
    <p:sldId id="260" r:id="rId7"/>
    <p:sldId id="261" r:id="rId8"/>
    <p:sldId id="262" r:id="rId9"/>
    <p:sldId id="263" r:id="rId10"/>
    <p:sldId id="264" r:id="rId11"/>
    <p:sldId id="265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151FA6-4325-43DE-90EA-FA8586EB9303}" type="datetimeFigureOut">
              <a:rPr lang="en-GB" smtClean="0"/>
              <a:pPr/>
              <a:t>21/11/2010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A0DA70-CDC0-46B3-8163-14F403AB2E43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A0DA70-CDC0-46B3-8163-14F403AB2E43}" type="slidenum">
              <a:rPr lang="en-GB" smtClean="0"/>
              <a:pPr/>
              <a:t>1</a:t>
            </a:fld>
            <a:endParaRPr lang="en-GB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A0DA70-CDC0-46B3-8163-14F403AB2E43}" type="slidenum">
              <a:rPr lang="en-GB" smtClean="0"/>
              <a:pPr/>
              <a:t>10</a:t>
            </a:fld>
            <a:endParaRPr lang="en-GB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A0DA70-CDC0-46B3-8163-14F403AB2E43}" type="slidenum">
              <a:rPr lang="en-GB" smtClean="0"/>
              <a:pPr/>
              <a:t>11</a:t>
            </a:fld>
            <a:endParaRPr lang="en-GB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A0DA70-CDC0-46B3-8163-14F403AB2E43}" type="slidenum">
              <a:rPr lang="en-GB" smtClean="0"/>
              <a:pPr/>
              <a:t>2</a:t>
            </a:fld>
            <a:endParaRPr lang="en-GB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A0DA70-CDC0-46B3-8163-14F403AB2E43}" type="slidenum">
              <a:rPr lang="en-GB" smtClean="0"/>
              <a:pPr/>
              <a:t>3</a:t>
            </a:fld>
            <a:endParaRPr lang="en-GB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A0DA70-CDC0-46B3-8163-14F403AB2E43}" type="slidenum">
              <a:rPr lang="en-GB" smtClean="0"/>
              <a:pPr/>
              <a:t>4</a:t>
            </a:fld>
            <a:endParaRPr lang="en-GB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A0DA70-CDC0-46B3-8163-14F403AB2E43}" type="slidenum">
              <a:rPr lang="en-GB" smtClean="0"/>
              <a:pPr/>
              <a:t>5</a:t>
            </a:fld>
            <a:endParaRPr lang="en-GB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A0DA70-CDC0-46B3-8163-14F403AB2E43}" type="slidenum">
              <a:rPr lang="en-GB" smtClean="0"/>
              <a:pPr/>
              <a:t>6</a:t>
            </a:fld>
            <a:endParaRPr lang="en-GB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A0DA70-CDC0-46B3-8163-14F403AB2E43}" type="slidenum">
              <a:rPr lang="en-GB" smtClean="0"/>
              <a:pPr/>
              <a:t>7</a:t>
            </a:fld>
            <a:endParaRPr lang="en-GB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A0DA70-CDC0-46B3-8163-14F403AB2E43}" type="slidenum">
              <a:rPr lang="en-GB" smtClean="0"/>
              <a:pPr/>
              <a:t>8</a:t>
            </a:fld>
            <a:endParaRPr lang="en-GB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A0DA70-CDC0-46B3-8163-14F403AB2E43}" type="slidenum">
              <a:rPr lang="en-GB" smtClean="0"/>
              <a:pPr/>
              <a:t>9</a:t>
            </a:fld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2A478-F5B4-462E-AD03-CD46241832DE}" type="datetimeFigureOut">
              <a:rPr lang="en-GB" smtClean="0"/>
              <a:pPr/>
              <a:t>21/11/2010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79C11-D495-43C5-AEDC-3C33ED55D71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2A478-F5B4-462E-AD03-CD46241832DE}" type="datetimeFigureOut">
              <a:rPr lang="en-GB" smtClean="0"/>
              <a:pPr/>
              <a:t>21/11/2010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79C11-D495-43C5-AEDC-3C33ED55D71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2A478-F5B4-462E-AD03-CD46241832DE}" type="datetimeFigureOut">
              <a:rPr lang="en-GB" smtClean="0"/>
              <a:pPr/>
              <a:t>21/11/2010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79C11-D495-43C5-AEDC-3C33ED55D71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2A478-F5B4-462E-AD03-CD46241832DE}" type="datetimeFigureOut">
              <a:rPr lang="en-GB" smtClean="0"/>
              <a:pPr/>
              <a:t>21/11/2010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79C11-D495-43C5-AEDC-3C33ED55D71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2A478-F5B4-462E-AD03-CD46241832DE}" type="datetimeFigureOut">
              <a:rPr lang="en-GB" smtClean="0"/>
              <a:pPr/>
              <a:t>21/11/2010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79C11-D495-43C5-AEDC-3C33ED55D71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2A478-F5B4-462E-AD03-CD46241832DE}" type="datetimeFigureOut">
              <a:rPr lang="en-GB" smtClean="0"/>
              <a:pPr/>
              <a:t>21/11/2010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79C11-D495-43C5-AEDC-3C33ED55D71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2A478-F5B4-462E-AD03-CD46241832DE}" type="datetimeFigureOut">
              <a:rPr lang="en-GB" smtClean="0"/>
              <a:pPr/>
              <a:t>21/11/2010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79C11-D495-43C5-AEDC-3C33ED55D71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2A478-F5B4-462E-AD03-CD46241832DE}" type="datetimeFigureOut">
              <a:rPr lang="en-GB" smtClean="0"/>
              <a:pPr/>
              <a:t>21/11/2010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79C11-D495-43C5-AEDC-3C33ED55D71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2A478-F5B4-462E-AD03-CD46241832DE}" type="datetimeFigureOut">
              <a:rPr lang="en-GB" smtClean="0"/>
              <a:pPr/>
              <a:t>21/11/2010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79C11-D495-43C5-AEDC-3C33ED55D71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2A478-F5B4-462E-AD03-CD46241832DE}" type="datetimeFigureOut">
              <a:rPr lang="en-GB" smtClean="0"/>
              <a:pPr/>
              <a:t>21/11/2010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79C11-D495-43C5-AEDC-3C33ED55D71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2A478-F5B4-462E-AD03-CD46241832DE}" type="datetimeFigureOut">
              <a:rPr lang="en-GB" smtClean="0"/>
              <a:pPr/>
              <a:t>21/11/2010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79C11-D495-43C5-AEDC-3C33ED55D71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72A478-F5B4-462E-AD03-CD46241832DE}" type="datetimeFigureOut">
              <a:rPr lang="en-GB" smtClean="0"/>
              <a:pPr/>
              <a:t>21/11/2010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379C11-D495-43C5-AEDC-3C33ED55D71A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7" name="TextBox 6"/>
          <p:cNvSpPr txBox="1"/>
          <p:nvPr userDrawn="1"/>
        </p:nvSpPr>
        <p:spPr>
          <a:xfrm rot="16200000">
            <a:off x="7879214" y="5593214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psychlotron.org.uk</a:t>
            </a:r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One person in each group has a card with an idea on it.  She must convince the rest of the group that the idea is true.  </a:t>
            </a:r>
            <a:endParaRPr lang="en-GB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Evaluating cognitive therapy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What are the practical advantages of cognitive over behavioural therapies?</a:t>
            </a:r>
          </a:p>
          <a:p>
            <a:r>
              <a:rPr lang="en-GB" dirty="0" smtClean="0"/>
              <a:t>How helpful is it to tell anxiety sufferers that their thinking is irrational?</a:t>
            </a:r>
          </a:p>
          <a:p>
            <a:endParaRPr lang="en-GB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Describe and evaluate cognitive treatments for one anxiety disorder.</a:t>
            </a:r>
          </a:p>
          <a:p>
            <a:pPr lvl="1"/>
            <a:r>
              <a:rPr lang="en-GB" dirty="0" smtClean="0"/>
              <a:t>AO1 – which disorder/treatments are best to include?</a:t>
            </a:r>
          </a:p>
          <a:p>
            <a:pPr lvl="1"/>
            <a:r>
              <a:rPr lang="en-GB" dirty="0" smtClean="0"/>
              <a:t>AO2 – which issues do you need to consider (TEARS); what information do you need?</a:t>
            </a:r>
            <a:endParaRPr lang="en-GB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Why is it so difficult to change the way someone thinks about something?</a:t>
            </a:r>
            <a:endParaRPr lang="en-GB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274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2800" dirty="0" smtClean="0"/>
                        <a:t>We are learning how to...</a:t>
                      </a:r>
                      <a:endParaRPr lang="en-GB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800" dirty="0" smtClean="0"/>
                        <a:t>We are learning about...</a:t>
                      </a:r>
                      <a:endParaRPr lang="en-GB" sz="2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GB" sz="2800" dirty="0" smtClean="0"/>
                        <a:t>Apply psychological ideas from different approaches to real life situations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GB" sz="2800" dirty="0" smtClean="0"/>
                        <a:t>Evaluate psychological therapies</a:t>
                      </a:r>
                      <a:endParaRPr lang="en-GB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GB" sz="2800" dirty="0" smtClean="0"/>
                        <a:t>Cognitive treatments for anxiety disorders</a:t>
                      </a:r>
                      <a:endParaRPr lang="en-GB" sz="28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What do </a:t>
            </a:r>
            <a:r>
              <a:rPr lang="en-GB" dirty="0" err="1" smtClean="0"/>
              <a:t>cognitivists</a:t>
            </a:r>
            <a:r>
              <a:rPr lang="en-GB" dirty="0" smtClean="0"/>
              <a:t> believe about the </a:t>
            </a:r>
            <a:r>
              <a:rPr lang="en-GB" b="1" dirty="0" smtClean="0"/>
              <a:t>causes</a:t>
            </a:r>
            <a:r>
              <a:rPr lang="en-GB" dirty="0" smtClean="0"/>
              <a:t> of anxiety disorders?  How is this belief likely to influence the way they try to </a:t>
            </a:r>
            <a:r>
              <a:rPr lang="en-GB" b="1" dirty="0" smtClean="0"/>
              <a:t>treat</a:t>
            </a:r>
            <a:r>
              <a:rPr lang="en-GB" dirty="0" smtClean="0"/>
              <a:t> </a:t>
            </a:r>
            <a:r>
              <a:rPr lang="en-GB" smtClean="0"/>
              <a:t>anxiety disorders?</a:t>
            </a:r>
            <a:endParaRPr lang="en-GB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Cognitive therapies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All cognitive therapies are based around the idea that by changing the way someone </a:t>
            </a:r>
            <a:r>
              <a:rPr lang="en-GB" b="1" dirty="0" smtClean="0"/>
              <a:t>thinks</a:t>
            </a:r>
            <a:r>
              <a:rPr lang="en-GB" dirty="0" smtClean="0"/>
              <a:t> you can change how they </a:t>
            </a:r>
            <a:r>
              <a:rPr lang="en-GB" b="1" dirty="0" smtClean="0"/>
              <a:t>feel</a:t>
            </a:r>
            <a:r>
              <a:rPr lang="en-GB" dirty="0" smtClean="0"/>
              <a:t> and </a:t>
            </a:r>
            <a:r>
              <a:rPr lang="en-GB" b="1" dirty="0" smtClean="0"/>
              <a:t>act</a:t>
            </a:r>
            <a:r>
              <a:rPr lang="en-GB" dirty="0" smtClean="0"/>
              <a:t>.</a:t>
            </a:r>
          </a:p>
          <a:p>
            <a:pPr lvl="1"/>
            <a:r>
              <a:rPr lang="en-GB" dirty="0" smtClean="0"/>
              <a:t>Phobia – Restructuring and rehearsal</a:t>
            </a:r>
          </a:p>
          <a:p>
            <a:pPr lvl="1"/>
            <a:r>
              <a:rPr lang="en-GB" dirty="0" smtClean="0"/>
              <a:t>OCD – </a:t>
            </a:r>
            <a:r>
              <a:rPr lang="en-GB" dirty="0"/>
              <a:t>R</a:t>
            </a:r>
            <a:r>
              <a:rPr lang="en-GB" dirty="0" smtClean="0"/>
              <a:t>estructuring and habituation training</a:t>
            </a:r>
            <a:endParaRPr lang="en-GB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Cognitive restructuring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Helping the client to identify their catastrophic thoughts and recognise their irrational nature</a:t>
            </a:r>
          </a:p>
          <a:p>
            <a:r>
              <a:rPr lang="en-GB" dirty="0" smtClean="0"/>
              <a:t>Change them for more adaptive thoughts</a:t>
            </a:r>
          </a:p>
          <a:p>
            <a:pPr lvl="1"/>
            <a:r>
              <a:rPr lang="en-GB" dirty="0" smtClean="0"/>
              <a:t>Questioning &amp; argument</a:t>
            </a:r>
          </a:p>
          <a:p>
            <a:pPr lvl="1"/>
            <a:r>
              <a:rPr lang="en-GB" dirty="0" smtClean="0"/>
              <a:t>Reality testing – getting the client into situations that will show that their beliefs are incorrect</a:t>
            </a:r>
            <a:endParaRPr lang="en-GB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In pairs...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Decide who will be the client and who will be the therapist.</a:t>
            </a:r>
          </a:p>
          <a:p>
            <a:pPr lvl="1"/>
            <a:r>
              <a:rPr lang="en-GB" dirty="0" smtClean="0"/>
              <a:t>The therapist must question the client to identify the nature of their problem and the thinking patterns that go with it.</a:t>
            </a:r>
          </a:p>
          <a:p>
            <a:pPr lvl="1"/>
            <a:r>
              <a:rPr lang="en-GB" dirty="0" smtClean="0"/>
              <a:t>The client has a card with symptoms &amp; beliefs on it.  Answer the therapist’s questions honestly, but don’t volunteer information.  </a:t>
            </a:r>
            <a:endParaRPr lang="en-GB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In pairs...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Devise some ways of getting the client to reality-test their catastrophic thoughts.  </a:t>
            </a:r>
          </a:p>
          <a:p>
            <a:pPr lvl="1"/>
            <a:r>
              <a:rPr lang="en-GB" dirty="0" smtClean="0"/>
              <a:t>Create opportunities for the client to prove themselves wrong.</a:t>
            </a:r>
          </a:p>
          <a:p>
            <a:pPr lvl="1"/>
            <a:r>
              <a:rPr lang="en-GB" dirty="0" smtClean="0"/>
              <a:t>Remember that if the client’s catastrophic beliefs are confirmed then you have made their problem worse.</a:t>
            </a:r>
          </a:p>
          <a:p>
            <a:pPr lvl="1"/>
            <a:r>
              <a:rPr lang="en-GB" dirty="0" smtClean="0"/>
              <a:t>Exercises must be practical.</a:t>
            </a:r>
            <a:endParaRPr lang="en-GB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Cognitive treatments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/>
          </a:bodyPr>
          <a:lstStyle/>
          <a:p>
            <a:r>
              <a:rPr lang="en-GB" dirty="0" smtClean="0"/>
              <a:t>Phobia – cognitive rehearsal</a:t>
            </a:r>
          </a:p>
          <a:p>
            <a:pPr lvl="1"/>
            <a:r>
              <a:rPr lang="en-GB" dirty="0"/>
              <a:t>T</a:t>
            </a:r>
            <a:r>
              <a:rPr lang="en-GB" dirty="0" smtClean="0"/>
              <a:t>he client imagines being in their phobic situation and mentally rehearses the specific steps they will take to deal with it</a:t>
            </a:r>
          </a:p>
          <a:p>
            <a:r>
              <a:rPr lang="en-GB" dirty="0" smtClean="0"/>
              <a:t>OCD – habituation training</a:t>
            </a:r>
          </a:p>
          <a:p>
            <a:pPr lvl="1"/>
            <a:r>
              <a:rPr lang="en-GB" dirty="0" smtClean="0"/>
              <a:t>The client deliberately thinks about their obsessive though until they become habituated to them</a:t>
            </a:r>
          </a:p>
          <a:p>
            <a:r>
              <a:rPr lang="en-GB" dirty="0" smtClean="0"/>
              <a:t>How would each technique help to address the anxiety disorder?</a:t>
            </a:r>
            <a:endParaRPr lang="en-GB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416</Words>
  <Application>Microsoft Office PowerPoint</Application>
  <PresentationFormat>On-screen Show (4:3)</PresentationFormat>
  <Paragraphs>49</Paragraphs>
  <Slides>11</Slides>
  <Notes>11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Slide 1</vt:lpstr>
      <vt:lpstr>Slide 2</vt:lpstr>
      <vt:lpstr>Slide 3</vt:lpstr>
      <vt:lpstr>Slide 4</vt:lpstr>
      <vt:lpstr>Cognitive therapies</vt:lpstr>
      <vt:lpstr>Cognitive restructuring</vt:lpstr>
      <vt:lpstr>In pairs...</vt:lpstr>
      <vt:lpstr>In pairs...</vt:lpstr>
      <vt:lpstr>Cognitive treatments</vt:lpstr>
      <vt:lpstr>Evaluating cognitive therapy</vt:lpstr>
      <vt:lpstr>Slide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Aidan</dc:creator>
  <cp:lastModifiedBy>Aidan</cp:lastModifiedBy>
  <cp:revision>6</cp:revision>
  <dcterms:created xsi:type="dcterms:W3CDTF">2010-11-14T16:45:58Z</dcterms:created>
  <dcterms:modified xsi:type="dcterms:W3CDTF">2010-11-21T14:35:54Z</dcterms:modified>
</cp:coreProperties>
</file>