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58" r:id="rId4"/>
    <p:sldId id="259" r:id="rId5"/>
    <p:sldId id="263" r:id="rId6"/>
    <p:sldId id="260" r:id="rId7"/>
    <p:sldId id="261" r:id="rId8"/>
    <p:sldId id="262" r:id="rId9"/>
    <p:sldId id="264" r:id="rId10"/>
    <p:sldId id="265" r:id="rId11"/>
    <p:sldId id="266" r:id="rId12"/>
  </p:sldIdLst>
  <p:sldSz cx="9144000" cy="6858000" type="screen4x3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26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4DF3701C-328B-4AA7-B29E-B1E32C4FA7E9}" type="datetimeFigureOut">
              <a:rPr lang="en-GB" smtClean="0"/>
              <a:pPr/>
              <a:t>21/11/2010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ABB0E49A-3493-4537-8E2A-6126CA7F37FE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F60362D3-1C40-4ED4-96F4-5CCAEDE60FE6}" type="datetimeFigureOut">
              <a:rPr lang="en-GB" smtClean="0"/>
              <a:pPr/>
              <a:t>21/11/2010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79AEAD8E-5F17-463C-A6D1-09312A476719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AEAD8E-5F17-463C-A6D1-09312A476719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AEAD8E-5F17-463C-A6D1-09312A476719}" type="slidenum">
              <a:rPr lang="en-GB" smtClean="0"/>
              <a:pPr/>
              <a:t>10</a:t>
            </a:fld>
            <a:endParaRPr lang="en-GB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AEAD8E-5F17-463C-A6D1-09312A476719}" type="slidenum">
              <a:rPr lang="en-GB" smtClean="0"/>
              <a:pPr/>
              <a:t>11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AEAD8E-5F17-463C-A6D1-09312A476719}" type="slidenum">
              <a:rPr lang="en-GB" smtClean="0"/>
              <a:pPr/>
              <a:t>2</a:t>
            </a:fld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AEAD8E-5F17-463C-A6D1-09312A476719}" type="slidenum">
              <a:rPr lang="en-GB" smtClean="0"/>
              <a:pPr/>
              <a:t>3</a:t>
            </a:fld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AEAD8E-5F17-463C-A6D1-09312A476719}" type="slidenum">
              <a:rPr lang="en-GB" smtClean="0"/>
              <a:pPr/>
              <a:t>4</a:t>
            </a:fld>
            <a:endParaRPr lang="en-GB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AEAD8E-5F17-463C-A6D1-09312A476719}" type="slidenum">
              <a:rPr lang="en-GB" smtClean="0"/>
              <a:pPr/>
              <a:t>5</a:t>
            </a:fld>
            <a:endParaRPr lang="en-GB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AEAD8E-5F17-463C-A6D1-09312A476719}" type="slidenum">
              <a:rPr lang="en-GB" smtClean="0"/>
              <a:pPr/>
              <a:t>6</a:t>
            </a:fld>
            <a:endParaRPr lang="en-GB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AEAD8E-5F17-463C-A6D1-09312A476719}" type="slidenum">
              <a:rPr lang="en-GB" smtClean="0"/>
              <a:pPr/>
              <a:t>7</a:t>
            </a:fld>
            <a:endParaRPr lang="en-GB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AEAD8E-5F17-463C-A6D1-09312A476719}" type="slidenum">
              <a:rPr lang="en-GB" smtClean="0"/>
              <a:pPr/>
              <a:t>8</a:t>
            </a:fld>
            <a:endParaRPr lang="en-GB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AEAD8E-5F17-463C-A6D1-09312A476719}" type="slidenum">
              <a:rPr lang="en-GB" smtClean="0"/>
              <a:pPr/>
              <a:t>9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107CD-5B37-4779-BCB7-CACF606126A0}" type="datetimeFigureOut">
              <a:rPr lang="en-GB" smtClean="0"/>
              <a:pPr/>
              <a:t>21/11/2010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CBD6D-E9CC-40C5-9408-F368B97E536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107CD-5B37-4779-BCB7-CACF606126A0}" type="datetimeFigureOut">
              <a:rPr lang="en-GB" smtClean="0"/>
              <a:pPr/>
              <a:t>21/11/2010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CBD6D-E9CC-40C5-9408-F368B97E536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107CD-5B37-4779-BCB7-CACF606126A0}" type="datetimeFigureOut">
              <a:rPr lang="en-GB" smtClean="0"/>
              <a:pPr/>
              <a:t>21/11/2010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CBD6D-E9CC-40C5-9408-F368B97E536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107CD-5B37-4779-BCB7-CACF606126A0}" type="datetimeFigureOut">
              <a:rPr lang="en-GB" smtClean="0"/>
              <a:pPr/>
              <a:t>21/11/2010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CBD6D-E9CC-40C5-9408-F368B97E536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107CD-5B37-4779-BCB7-CACF606126A0}" type="datetimeFigureOut">
              <a:rPr lang="en-GB" smtClean="0"/>
              <a:pPr/>
              <a:t>21/11/2010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CBD6D-E9CC-40C5-9408-F368B97E536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107CD-5B37-4779-BCB7-CACF606126A0}" type="datetimeFigureOut">
              <a:rPr lang="en-GB" smtClean="0"/>
              <a:pPr/>
              <a:t>21/11/2010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CBD6D-E9CC-40C5-9408-F368B97E536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107CD-5B37-4779-BCB7-CACF606126A0}" type="datetimeFigureOut">
              <a:rPr lang="en-GB" smtClean="0"/>
              <a:pPr/>
              <a:t>21/11/2010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CBD6D-E9CC-40C5-9408-F368B97E536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107CD-5B37-4779-BCB7-CACF606126A0}" type="datetimeFigureOut">
              <a:rPr lang="en-GB" smtClean="0"/>
              <a:pPr/>
              <a:t>21/11/2010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CBD6D-E9CC-40C5-9408-F368B97E536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107CD-5B37-4779-BCB7-CACF606126A0}" type="datetimeFigureOut">
              <a:rPr lang="en-GB" smtClean="0"/>
              <a:pPr/>
              <a:t>21/11/2010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CBD6D-E9CC-40C5-9408-F368B97E536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107CD-5B37-4779-BCB7-CACF606126A0}" type="datetimeFigureOut">
              <a:rPr lang="en-GB" smtClean="0"/>
              <a:pPr/>
              <a:t>21/11/2010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CBD6D-E9CC-40C5-9408-F368B97E536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107CD-5B37-4779-BCB7-CACF606126A0}" type="datetimeFigureOut">
              <a:rPr lang="en-GB" smtClean="0"/>
              <a:pPr/>
              <a:t>21/11/2010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CBD6D-E9CC-40C5-9408-F368B97E536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3107CD-5B37-4779-BCB7-CACF606126A0}" type="datetimeFigureOut">
              <a:rPr lang="en-GB" smtClean="0"/>
              <a:pPr/>
              <a:t>21/11/2010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5CBD6D-E9CC-40C5-9408-F368B97E5367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TextBox 6"/>
          <p:cNvSpPr txBox="1"/>
          <p:nvPr userDrawn="1"/>
        </p:nvSpPr>
        <p:spPr>
          <a:xfrm rot="16200000">
            <a:off x="7447166" y="5161166"/>
            <a:ext cx="3024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psychlotron.org.uk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How might a cognitive psychologist think about phobias and OCD?</a:t>
            </a:r>
          </a:p>
          <a:p>
            <a:r>
              <a:rPr lang="en-GB" dirty="0" smtClean="0"/>
              <a:t>Could </a:t>
            </a:r>
            <a:r>
              <a:rPr lang="en-GB" b="1" dirty="0" smtClean="0"/>
              <a:t>perceptual processes</a:t>
            </a:r>
            <a:r>
              <a:rPr lang="en-GB" dirty="0" smtClean="0"/>
              <a:t> be different in people that have anxiety disorders?  How?  Why?</a:t>
            </a:r>
            <a:endParaRPr lang="en-GB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What would be the problems with...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Trying to alter how people think to see if you can make them phobic?</a:t>
            </a:r>
          </a:p>
          <a:p>
            <a:r>
              <a:rPr lang="en-GB" dirty="0" smtClean="0"/>
              <a:t>Comparing phobics and non-phobics on any measure of cognition?</a:t>
            </a:r>
            <a:endParaRPr lang="en-GB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Homework pt. 2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Read, </a:t>
            </a:r>
            <a:r>
              <a:rPr lang="en-GB" i="1" dirty="0" smtClean="0"/>
              <a:t>understand</a:t>
            </a:r>
            <a:r>
              <a:rPr lang="en-GB" dirty="0" smtClean="0"/>
              <a:t> &amp; take notes:</a:t>
            </a:r>
          </a:p>
          <a:p>
            <a:pPr lvl="1"/>
            <a:r>
              <a:rPr lang="en-GB" dirty="0" smtClean="0"/>
              <a:t>Cognitive explanations of anxiety (Pennington &amp; </a:t>
            </a:r>
            <a:r>
              <a:rPr lang="en-GB" dirty="0" err="1" smtClean="0"/>
              <a:t>McLoughlin</a:t>
            </a:r>
            <a:r>
              <a:rPr lang="en-GB" dirty="0" smtClean="0"/>
              <a:t>, 2008; pp. 294-295; 307-308</a:t>
            </a:r>
          </a:p>
          <a:p>
            <a:pPr lvl="1"/>
            <a:r>
              <a:rPr lang="en-GB" dirty="0" err="1" smtClean="0"/>
              <a:t>Kolassa</a:t>
            </a:r>
            <a:r>
              <a:rPr lang="en-GB" dirty="0" smtClean="0"/>
              <a:t> et al (2007) – link on VLE.  It’s the original paper so you’ll need to work at it.  Pull out AMRC</a:t>
            </a:r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Today’s session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2377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We are learning about...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We are learning how to...</a:t>
                      </a:r>
                      <a:endParaRPr lang="en-GB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Cognitive explanations</a:t>
                      </a:r>
                      <a:r>
                        <a:rPr lang="en-GB" sz="2400" baseline="0" dirty="0" smtClean="0"/>
                        <a:t> for anxiety disorders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Design psychological research studies</a:t>
                      </a:r>
                    </a:p>
                    <a:p>
                      <a:r>
                        <a:rPr lang="en-GB" sz="2400" dirty="0" smtClean="0"/>
                        <a:t>Interpret the results of studies</a:t>
                      </a:r>
                    </a:p>
                    <a:p>
                      <a:r>
                        <a:rPr lang="en-GB" sz="2400" dirty="0" smtClean="0"/>
                        <a:t>Use evidence</a:t>
                      </a:r>
                      <a:r>
                        <a:rPr lang="en-GB" sz="2400" baseline="0" dirty="0" smtClean="0"/>
                        <a:t> to evaluate theories</a:t>
                      </a:r>
                      <a:endParaRPr lang="en-GB" sz="2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cognitive approach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533400" y="3124200"/>
            <a:ext cx="1828800" cy="473075"/>
          </a:xfrm>
          <a:prstGeom prst="rect">
            <a:avLst/>
          </a:prstGeom>
          <a:noFill/>
          <a:ln w="158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GB" sz="2400">
                <a:latin typeface="Tahoma" pitchFamily="34" charset="0"/>
                <a:cs typeface="Times New Roman" pitchFamily="18" charset="0"/>
              </a:rPr>
              <a:t>Thinking</a:t>
            </a: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3200400" y="4419600"/>
            <a:ext cx="1828800" cy="473075"/>
          </a:xfrm>
          <a:prstGeom prst="rect">
            <a:avLst/>
          </a:prstGeom>
          <a:noFill/>
          <a:ln w="158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GB" sz="2400">
                <a:latin typeface="Tahoma" pitchFamily="34" charset="0"/>
                <a:cs typeface="Times New Roman" pitchFamily="18" charset="0"/>
              </a:rPr>
              <a:t>Behaviour</a:t>
            </a:r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533400" y="4419600"/>
            <a:ext cx="1828800" cy="473075"/>
          </a:xfrm>
          <a:prstGeom prst="rect">
            <a:avLst/>
          </a:prstGeom>
          <a:noFill/>
          <a:ln w="158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GB" sz="2400">
                <a:latin typeface="Tahoma" pitchFamily="34" charset="0"/>
                <a:cs typeface="Times New Roman" pitchFamily="18" charset="0"/>
              </a:rPr>
              <a:t>Emotion</a:t>
            </a:r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3200400" y="3124200"/>
            <a:ext cx="1828800" cy="473075"/>
          </a:xfrm>
          <a:prstGeom prst="rect">
            <a:avLst/>
          </a:prstGeom>
          <a:noFill/>
          <a:ln w="158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GB" sz="2400">
                <a:latin typeface="Tahoma" pitchFamily="34" charset="0"/>
                <a:cs typeface="Times New Roman" pitchFamily="18" charset="0"/>
              </a:rPr>
              <a:t>Perception</a:t>
            </a:r>
          </a:p>
        </p:txBody>
      </p:sp>
      <p:sp>
        <p:nvSpPr>
          <p:cNvPr id="8" name="Line 9"/>
          <p:cNvSpPr>
            <a:spLocks noChangeShapeType="1"/>
          </p:cNvSpPr>
          <p:nvPr/>
        </p:nvSpPr>
        <p:spPr bwMode="auto">
          <a:xfrm>
            <a:off x="6248400" y="2133600"/>
            <a:ext cx="0" cy="3429000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miter lim="800000"/>
            <a:headEnd/>
            <a:tailEnd/>
          </a:ln>
          <a:effectLst/>
        </p:spPr>
        <p:txBody>
          <a:bodyPr wrap="none"/>
          <a:lstStyle/>
          <a:p>
            <a:endParaRPr lang="en-GB"/>
          </a:p>
        </p:txBody>
      </p:sp>
      <p:sp>
        <p:nvSpPr>
          <p:cNvPr id="9" name="Line 10"/>
          <p:cNvSpPr>
            <a:spLocks noChangeShapeType="1"/>
          </p:cNvSpPr>
          <p:nvPr/>
        </p:nvSpPr>
        <p:spPr bwMode="auto">
          <a:xfrm flipH="1">
            <a:off x="5029200" y="3352800"/>
            <a:ext cx="1905000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 wrap="none"/>
          <a:lstStyle/>
          <a:p>
            <a:endParaRPr lang="en-GB"/>
          </a:p>
        </p:txBody>
      </p:sp>
      <p:sp>
        <p:nvSpPr>
          <p:cNvPr id="10" name="Line 11"/>
          <p:cNvSpPr>
            <a:spLocks noChangeShapeType="1"/>
          </p:cNvSpPr>
          <p:nvPr/>
        </p:nvSpPr>
        <p:spPr bwMode="auto">
          <a:xfrm flipH="1">
            <a:off x="2362200" y="3352800"/>
            <a:ext cx="838200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 wrap="none"/>
          <a:lstStyle/>
          <a:p>
            <a:endParaRPr lang="en-GB"/>
          </a:p>
        </p:txBody>
      </p:sp>
      <p:sp>
        <p:nvSpPr>
          <p:cNvPr id="11" name="Line 12"/>
          <p:cNvSpPr>
            <a:spLocks noChangeShapeType="1"/>
          </p:cNvSpPr>
          <p:nvPr/>
        </p:nvSpPr>
        <p:spPr bwMode="auto">
          <a:xfrm flipH="1">
            <a:off x="1447800" y="3581400"/>
            <a:ext cx="0" cy="83820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 type="triangle" w="med" len="med"/>
            <a:tailEnd type="triangle" w="med" len="med"/>
          </a:ln>
          <a:effectLst/>
        </p:spPr>
        <p:txBody>
          <a:bodyPr wrap="none"/>
          <a:lstStyle/>
          <a:p>
            <a:endParaRPr lang="en-GB"/>
          </a:p>
        </p:txBody>
      </p:sp>
      <p:sp>
        <p:nvSpPr>
          <p:cNvPr id="12" name="Line 13"/>
          <p:cNvSpPr>
            <a:spLocks noChangeShapeType="1"/>
          </p:cNvSpPr>
          <p:nvPr/>
        </p:nvSpPr>
        <p:spPr bwMode="auto">
          <a:xfrm>
            <a:off x="2362200" y="3581400"/>
            <a:ext cx="838200" cy="83820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 wrap="none"/>
          <a:lstStyle/>
          <a:p>
            <a:endParaRPr lang="en-GB"/>
          </a:p>
        </p:txBody>
      </p:sp>
      <p:sp>
        <p:nvSpPr>
          <p:cNvPr id="13" name="Line 14"/>
          <p:cNvSpPr>
            <a:spLocks noChangeShapeType="1"/>
          </p:cNvSpPr>
          <p:nvPr/>
        </p:nvSpPr>
        <p:spPr bwMode="auto">
          <a:xfrm>
            <a:off x="2362200" y="4648200"/>
            <a:ext cx="838200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 wrap="none"/>
          <a:lstStyle/>
          <a:p>
            <a:endParaRPr lang="en-GB"/>
          </a:p>
        </p:txBody>
      </p:sp>
      <p:sp>
        <p:nvSpPr>
          <p:cNvPr id="14" name="Line 15"/>
          <p:cNvSpPr>
            <a:spLocks noChangeShapeType="1"/>
          </p:cNvSpPr>
          <p:nvPr/>
        </p:nvSpPr>
        <p:spPr bwMode="auto">
          <a:xfrm>
            <a:off x="5029200" y="4648200"/>
            <a:ext cx="1981200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 wrap="none"/>
          <a:lstStyle/>
          <a:p>
            <a:endParaRPr lang="en-GB"/>
          </a:p>
        </p:txBody>
      </p:sp>
      <p:sp>
        <p:nvSpPr>
          <p:cNvPr id="15" name="Text Box 16"/>
          <p:cNvSpPr txBox="1">
            <a:spLocks noChangeArrowheads="1"/>
          </p:cNvSpPr>
          <p:nvPr/>
        </p:nvSpPr>
        <p:spPr bwMode="auto">
          <a:xfrm>
            <a:off x="7010400" y="3124200"/>
            <a:ext cx="1600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GB" sz="2000">
                <a:latin typeface="Tahoma" pitchFamily="34" charset="0"/>
                <a:cs typeface="Times New Roman" pitchFamily="18" charset="0"/>
              </a:rPr>
              <a:t>Information</a:t>
            </a:r>
          </a:p>
        </p:txBody>
      </p:sp>
      <p:sp>
        <p:nvSpPr>
          <p:cNvPr id="16" name="Text Box 17"/>
          <p:cNvSpPr txBox="1">
            <a:spLocks noChangeArrowheads="1"/>
          </p:cNvSpPr>
          <p:nvPr/>
        </p:nvSpPr>
        <p:spPr bwMode="auto">
          <a:xfrm>
            <a:off x="7010400" y="4419600"/>
            <a:ext cx="1600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GB" sz="2000">
                <a:latin typeface="Tahoma" pitchFamily="34" charset="0"/>
                <a:cs typeface="Times New Roman" pitchFamily="18" charset="0"/>
              </a:rPr>
              <a:t>Behaviour</a:t>
            </a:r>
          </a:p>
        </p:txBody>
      </p:sp>
      <p:sp>
        <p:nvSpPr>
          <p:cNvPr id="17" name="Text Box 18"/>
          <p:cNvSpPr txBox="1">
            <a:spLocks noChangeArrowheads="1"/>
          </p:cNvSpPr>
          <p:nvPr/>
        </p:nvSpPr>
        <p:spPr bwMode="auto">
          <a:xfrm>
            <a:off x="1600200" y="2286000"/>
            <a:ext cx="3276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GB" sz="2400" dirty="0" smtClean="0">
                <a:latin typeface="Tahoma" pitchFamily="34" charset="0"/>
                <a:cs typeface="Times New Roman" pitchFamily="18" charset="0"/>
              </a:rPr>
              <a:t>Mind</a:t>
            </a:r>
            <a:endParaRPr lang="en-GB" sz="2400" dirty="0">
              <a:latin typeface="Tahoma" pitchFamily="34" charset="0"/>
              <a:cs typeface="Times New Roman" pitchFamily="18" charset="0"/>
            </a:endParaRPr>
          </a:p>
        </p:txBody>
      </p:sp>
      <p:sp>
        <p:nvSpPr>
          <p:cNvPr id="18" name="Text Box 19"/>
          <p:cNvSpPr txBox="1">
            <a:spLocks noChangeArrowheads="1"/>
          </p:cNvSpPr>
          <p:nvPr/>
        </p:nvSpPr>
        <p:spPr bwMode="auto">
          <a:xfrm>
            <a:off x="6553200" y="2286000"/>
            <a:ext cx="1828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GB" sz="2400" dirty="0" smtClean="0">
                <a:latin typeface="Tahoma" pitchFamily="34" charset="0"/>
                <a:cs typeface="Times New Roman" pitchFamily="18" charset="0"/>
              </a:rPr>
              <a:t>World</a:t>
            </a:r>
            <a:endParaRPr lang="en-GB" sz="2400" dirty="0">
              <a:latin typeface="Tahoma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cognitive approach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People with anxiety disorders </a:t>
            </a:r>
            <a:r>
              <a:rPr lang="en-GB" b="1" dirty="0" smtClean="0"/>
              <a:t>feel</a:t>
            </a:r>
            <a:r>
              <a:rPr lang="en-GB" dirty="0" smtClean="0"/>
              <a:t> anxious because they </a:t>
            </a:r>
            <a:r>
              <a:rPr lang="en-GB" b="1" dirty="0" smtClean="0"/>
              <a:t>perceive </a:t>
            </a:r>
            <a:r>
              <a:rPr lang="en-GB" dirty="0" smtClean="0"/>
              <a:t>and </a:t>
            </a:r>
            <a:r>
              <a:rPr lang="en-GB" b="1" dirty="0" smtClean="0"/>
              <a:t>understand</a:t>
            </a:r>
            <a:r>
              <a:rPr lang="en-GB" dirty="0" smtClean="0"/>
              <a:t> the world in threatening ways.</a:t>
            </a:r>
          </a:p>
          <a:p>
            <a:pPr lvl="1"/>
            <a:r>
              <a:rPr lang="en-GB" dirty="0" smtClean="0"/>
              <a:t>Which sorts of </a:t>
            </a:r>
            <a:r>
              <a:rPr lang="en-GB" b="1" dirty="0" smtClean="0"/>
              <a:t>perceptual process </a:t>
            </a:r>
            <a:r>
              <a:rPr lang="en-GB" dirty="0" smtClean="0"/>
              <a:t>might be involved?</a:t>
            </a:r>
          </a:p>
          <a:p>
            <a:pPr lvl="1"/>
            <a:r>
              <a:rPr lang="en-GB" dirty="0" smtClean="0"/>
              <a:t>How might the </a:t>
            </a:r>
            <a:r>
              <a:rPr lang="en-GB" b="1" dirty="0" smtClean="0"/>
              <a:t>biases</a:t>
            </a:r>
            <a:r>
              <a:rPr lang="en-GB" dirty="0" smtClean="0"/>
              <a:t> in people’s thinking play a part?</a:t>
            </a:r>
            <a:endParaRPr lang="en-GB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Cognition and anxiety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‘Catastrophic’ thinking (CT)</a:t>
            </a:r>
          </a:p>
          <a:p>
            <a:r>
              <a:rPr lang="en-GB" dirty="0" smtClean="0"/>
              <a:t>Maladaptive attempts to control CT</a:t>
            </a:r>
          </a:p>
          <a:p>
            <a:pPr lvl="1"/>
            <a:r>
              <a:rPr lang="en-GB" dirty="0" smtClean="0"/>
              <a:t>Phobia – avoidance, lack of reality testing</a:t>
            </a:r>
          </a:p>
          <a:p>
            <a:pPr lvl="1"/>
            <a:r>
              <a:rPr lang="en-GB" dirty="0" smtClean="0"/>
              <a:t>OCD – paradoxical effects of suppression</a:t>
            </a:r>
          </a:p>
          <a:p>
            <a:r>
              <a:rPr lang="en-GB" dirty="0" smtClean="0"/>
              <a:t>Tendency to misconstrue world and own responses to it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 pairs...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Design a study to test the idea that people with an anxiety disorder think differently from those that don’t.</a:t>
            </a:r>
          </a:p>
          <a:p>
            <a:r>
              <a:rPr lang="en-GB" dirty="0" smtClean="0"/>
              <a:t>You will need to think about...</a:t>
            </a:r>
          </a:p>
          <a:p>
            <a:pPr lvl="1"/>
            <a:r>
              <a:rPr lang="en-GB" dirty="0" smtClean="0"/>
              <a:t>Variables &amp; operationalisation</a:t>
            </a:r>
          </a:p>
          <a:p>
            <a:pPr lvl="1"/>
            <a:r>
              <a:rPr lang="en-GB" dirty="0" smtClean="0"/>
              <a:t>An alternative hypothesis</a:t>
            </a:r>
          </a:p>
          <a:p>
            <a:pPr lvl="1"/>
            <a:r>
              <a:rPr lang="en-GB" dirty="0" smtClean="0"/>
              <a:t>A sample</a:t>
            </a:r>
          </a:p>
          <a:p>
            <a:pPr lvl="1"/>
            <a:r>
              <a:rPr lang="en-GB" dirty="0" smtClean="0"/>
              <a:t>Controls</a:t>
            </a:r>
            <a:endParaRPr lang="en-GB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Now swap designs with </a:t>
            </a:r>
            <a:br>
              <a:rPr lang="en-GB" dirty="0" smtClean="0"/>
            </a:br>
            <a:r>
              <a:rPr lang="en-GB" dirty="0" smtClean="0"/>
              <a:t>a different pair...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Can you identify any flaws in the other pair’s design?</a:t>
            </a:r>
          </a:p>
          <a:p>
            <a:pPr lvl="1"/>
            <a:r>
              <a:rPr lang="en-GB" dirty="0" smtClean="0"/>
              <a:t>Will the study allow you to decide whether anxiety patients really do think differently from others?</a:t>
            </a:r>
          </a:p>
          <a:p>
            <a:pPr lvl="1"/>
            <a:r>
              <a:rPr lang="en-GB" dirty="0" smtClean="0"/>
              <a:t>Have appropriate variables been operationalised and controlled?</a:t>
            </a:r>
          </a:p>
          <a:p>
            <a:pPr lvl="1"/>
            <a:r>
              <a:rPr lang="en-GB" dirty="0" smtClean="0"/>
              <a:t>Is there anything that might show a false effect or hide a real one?</a:t>
            </a:r>
            <a:endParaRPr lang="en-GB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 pairs...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Make at least one improvement to the design of your study.</a:t>
            </a:r>
            <a:endParaRPr lang="en-GB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One possible approach...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We might expect that compared with non-phobics, phobics would be more likely to interpret </a:t>
            </a:r>
            <a:r>
              <a:rPr lang="en-GB" b="1" dirty="0" smtClean="0"/>
              <a:t>ambiguous</a:t>
            </a:r>
            <a:r>
              <a:rPr lang="en-GB" dirty="0" smtClean="0"/>
              <a:t> stimuli as threatening</a:t>
            </a:r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r>
              <a:rPr lang="en-GB" dirty="0" smtClean="0"/>
              <a:t>Spider or flower? (</a:t>
            </a:r>
            <a:r>
              <a:rPr lang="en-GB" dirty="0" err="1" smtClean="0"/>
              <a:t>Kolassa</a:t>
            </a:r>
            <a:r>
              <a:rPr lang="en-GB" dirty="0" smtClean="0"/>
              <a:t> et al, 2007)</a:t>
            </a:r>
          </a:p>
          <a:p>
            <a:endParaRPr lang="en-GB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 t="37098" b="34365"/>
          <a:stretch>
            <a:fillRect/>
          </a:stretch>
        </p:blipFill>
        <p:spPr bwMode="auto">
          <a:xfrm>
            <a:off x="683568" y="3356992"/>
            <a:ext cx="7704856" cy="144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387</Words>
  <Application>Microsoft Office PowerPoint</Application>
  <PresentationFormat>On-screen Show (4:3)</PresentationFormat>
  <Paragraphs>67</Paragraphs>
  <Slides>11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Slide 1</vt:lpstr>
      <vt:lpstr>Today’s session</vt:lpstr>
      <vt:lpstr>The cognitive approach</vt:lpstr>
      <vt:lpstr>The cognitive approach</vt:lpstr>
      <vt:lpstr>Cognition and anxiety</vt:lpstr>
      <vt:lpstr>In pairs...</vt:lpstr>
      <vt:lpstr>Now swap designs with  a different pair...</vt:lpstr>
      <vt:lpstr>In pairs...</vt:lpstr>
      <vt:lpstr>One possible approach...</vt:lpstr>
      <vt:lpstr>What would be the problems with...</vt:lpstr>
      <vt:lpstr>Homework pt.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Aidan</dc:creator>
  <cp:lastModifiedBy>Aidan</cp:lastModifiedBy>
  <cp:revision>14</cp:revision>
  <dcterms:created xsi:type="dcterms:W3CDTF">2010-07-29T17:08:35Z</dcterms:created>
  <dcterms:modified xsi:type="dcterms:W3CDTF">2010-11-21T14:34:07Z</dcterms:modified>
</cp:coreProperties>
</file>