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70" r:id="rId2"/>
    <p:sldId id="271" r:id="rId3"/>
    <p:sldId id="261" r:id="rId4"/>
    <p:sldId id="272" r:id="rId5"/>
    <p:sldId id="273" r:id="rId6"/>
    <p:sldId id="263" r:id="rId7"/>
    <p:sldId id="262" r:id="rId8"/>
    <p:sldId id="266" r:id="rId9"/>
    <p:sldId id="264" r:id="rId10"/>
    <p:sldId id="267" r:id="rId11"/>
    <p:sldId id="274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B8A21-550A-4974-AB50-611913FDFF65}" type="datetimeFigureOut">
              <a:rPr lang="en-GB" smtClean="0"/>
              <a:pPr/>
              <a:t>21/11/2010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24616-D719-45E1-94DA-F2B9E5B8CB7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B047E-5C2E-49DF-A20F-4C33AAAC22FF}" type="datetimeFigureOut">
              <a:rPr lang="en-GB" smtClean="0"/>
              <a:pPr/>
              <a:t>21/11/2010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3EEAB-AED0-4B83-8578-D30813E31D9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3EEAB-AED0-4B83-8578-D30813E31D91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3EEAB-AED0-4B83-8578-D30813E31D91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3EEAB-AED0-4B83-8578-D30813E31D91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3EEAB-AED0-4B83-8578-D30813E31D91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3EEAB-AED0-4B83-8578-D30813E31D91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3EEAB-AED0-4B83-8578-D30813E31D91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3EEAB-AED0-4B83-8578-D30813E31D91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3EEAB-AED0-4B83-8578-D30813E31D91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3EEAB-AED0-4B83-8578-D30813E31D91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3EEAB-AED0-4B83-8578-D30813E31D91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3EEAB-AED0-4B83-8578-D30813E31D91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3EEAB-AED0-4B83-8578-D30813E31D91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11/21/2010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11/21/2010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11/21/2010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11/21/2010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 rot="16200000">
            <a:off x="6835098" y="454909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psychlotron.org.uk</a:t>
            </a:r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11/21/2010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11/21/2010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11/21/2010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11/21/2010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11/21/2010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11/21/2010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3280-1CFF-476E-92A7-B1790EF8362D}" type="datetimeFigureOut">
              <a:rPr lang="en-US" smtClean="0"/>
              <a:pPr/>
              <a:t>11/21/2010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83280-1CFF-476E-92A7-B1790EF8362D}" type="datetimeFigureOut">
              <a:rPr lang="en-US" smtClean="0"/>
              <a:pPr/>
              <a:t>11/21/2010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39154-F399-4A09-B2EF-9EA9E06B85F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Behaviourists believe that anxiety disorders are learned.  How might it be possible to </a:t>
            </a:r>
            <a:r>
              <a:rPr lang="en-GB" b="1" dirty="0" smtClean="0"/>
              <a:t>unlearn</a:t>
            </a:r>
            <a:r>
              <a:rPr lang="en-GB" dirty="0" smtClean="0"/>
              <a:t> them?</a:t>
            </a:r>
            <a:endParaRPr lang="en-GB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would you rather have your anxiety treated – systematic desensitisation or flooding?  Why?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Evaluating a 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Remember TEARS!</a:t>
            </a:r>
          </a:p>
          <a:p>
            <a:pPr lvl="1"/>
            <a:r>
              <a:rPr lang="en-GB" sz="3600" dirty="0" smtClean="0"/>
              <a:t>T</a:t>
            </a:r>
            <a:r>
              <a:rPr lang="en-GB" dirty="0" smtClean="0"/>
              <a:t>ime – how long to complete?</a:t>
            </a:r>
          </a:p>
          <a:p>
            <a:pPr lvl="1"/>
            <a:r>
              <a:rPr lang="en-GB" sz="3600" dirty="0" smtClean="0"/>
              <a:t>E</a:t>
            </a:r>
            <a:r>
              <a:rPr lang="en-GB" dirty="0" smtClean="0"/>
              <a:t>ffectiveness – how likely to work?</a:t>
            </a:r>
          </a:p>
          <a:p>
            <a:pPr lvl="1"/>
            <a:r>
              <a:rPr lang="en-GB" sz="3600" dirty="0" smtClean="0"/>
              <a:t>A</a:t>
            </a:r>
            <a:r>
              <a:rPr lang="en-GB" dirty="0" smtClean="0"/>
              <a:t>cceptability – is it OK with the patient?</a:t>
            </a:r>
          </a:p>
          <a:p>
            <a:pPr lvl="1"/>
            <a:r>
              <a:rPr lang="en-GB" sz="3600" dirty="0" smtClean="0"/>
              <a:t>R</a:t>
            </a:r>
            <a:r>
              <a:rPr lang="en-GB" dirty="0" smtClean="0"/>
              <a:t>elapse – will the problem come back?</a:t>
            </a:r>
          </a:p>
          <a:p>
            <a:pPr lvl="1"/>
            <a:r>
              <a:rPr lang="en-GB" sz="3600" dirty="0" smtClean="0"/>
              <a:t>S</a:t>
            </a:r>
            <a:r>
              <a:rPr lang="en-GB" dirty="0" smtClean="0"/>
              <a:t>ide effects – any unwanted consequences?</a:t>
            </a:r>
            <a:endParaRPr lang="en-GB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Selling behaviourism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</a:t>
            </a:r>
            <a:r>
              <a:rPr lang="en-GB" dirty="0" smtClean="0"/>
              <a:t>esign an advert for the behavioural therapy of your choice:</a:t>
            </a:r>
          </a:p>
          <a:p>
            <a:pPr lvl="1"/>
            <a:r>
              <a:rPr lang="en-GB" dirty="0" smtClean="0"/>
              <a:t>Systematic desensitization</a:t>
            </a:r>
          </a:p>
          <a:p>
            <a:pPr lvl="1"/>
            <a:r>
              <a:rPr lang="en-GB" dirty="0" smtClean="0"/>
              <a:t>Flooding</a:t>
            </a:r>
          </a:p>
          <a:p>
            <a:pPr lvl="1"/>
            <a:r>
              <a:rPr lang="en-GB" dirty="0" smtClean="0"/>
              <a:t>ERP</a:t>
            </a:r>
          </a:p>
          <a:p>
            <a:r>
              <a:rPr lang="en-GB" dirty="0" smtClean="0"/>
              <a:t>Your advert should explain, in everyday language, how the treatment works.  It should also convince the reader of the merits of the treatment (TEARS).  Use your textbook for more information.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We are learning about...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We are learning how to...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Behaviourist</a:t>
                      </a:r>
                      <a:r>
                        <a:rPr lang="en-GB" sz="2800" baseline="0" dirty="0" smtClean="0"/>
                        <a:t> treatments for anxiety disorders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Apply psychological ideas</a:t>
                      </a:r>
                    </a:p>
                    <a:p>
                      <a:r>
                        <a:rPr lang="en-GB" sz="2800" dirty="0" smtClean="0"/>
                        <a:t>Evaluate psychological therapies</a:t>
                      </a:r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Behavioural treatments for anxiety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Treatment aims to </a:t>
            </a:r>
            <a:r>
              <a:rPr lang="en-GB" b="1" dirty="0" smtClean="0"/>
              <a:t>extinguish</a:t>
            </a:r>
            <a:r>
              <a:rPr lang="en-GB" dirty="0" smtClean="0"/>
              <a:t> the association between the anxiety provoking situation and the patient’s responses to it</a:t>
            </a:r>
          </a:p>
          <a:p>
            <a:pPr lvl="1"/>
            <a:r>
              <a:rPr lang="en-GB" dirty="0" smtClean="0"/>
              <a:t>Phobia – flooding &amp; systematic desensitisation</a:t>
            </a:r>
          </a:p>
          <a:p>
            <a:pPr lvl="1"/>
            <a:r>
              <a:rPr lang="en-GB" dirty="0" smtClean="0"/>
              <a:t>OCD – exposure with response prevention (ERP)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Flooding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does the patient have a phobia of?</a:t>
            </a:r>
          </a:p>
          <a:p>
            <a:r>
              <a:rPr lang="en-GB" dirty="0" smtClean="0"/>
              <a:t>How does the therapist treat the phobia?</a:t>
            </a:r>
          </a:p>
          <a:p>
            <a:r>
              <a:rPr lang="en-GB" dirty="0" smtClean="0"/>
              <a:t>How long does it take?</a:t>
            </a:r>
          </a:p>
          <a:p>
            <a:r>
              <a:rPr lang="en-GB" dirty="0" smtClean="0"/>
              <a:t>How does it work</a:t>
            </a:r>
            <a:endParaRPr lang="en-GB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Flooding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Video of flooding on YouTube:</a:t>
            </a:r>
          </a:p>
          <a:p>
            <a:r>
              <a:rPr lang="en-GB" dirty="0" smtClean="0"/>
              <a:t>http://www.youtube.com/watch?v=lMZ5o2uruXY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Flooding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Prolonged, high-level exposure to phobic stimulus </a:t>
            </a:r>
          </a:p>
          <a:p>
            <a:endParaRPr lang="en-GB" dirty="0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1403350" y="3141663"/>
            <a:ext cx="0" cy="2663825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1403350" y="5805488"/>
            <a:ext cx="67691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 rot="16200000">
            <a:off x="83344" y="4317207"/>
            <a:ext cx="194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solidFill>
                  <a:srgbClr val="FF0000"/>
                </a:solidFill>
              </a:rPr>
              <a:t>Anxiety level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843213" y="6092825"/>
            <a:ext cx="3529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>
                <a:solidFill>
                  <a:srgbClr val="FF0000"/>
                </a:solidFill>
              </a:rPr>
              <a:t>Time</a:t>
            </a:r>
          </a:p>
        </p:txBody>
      </p:sp>
      <p:sp>
        <p:nvSpPr>
          <p:cNvPr id="12296" name="Freeform 8"/>
          <p:cNvSpPr>
            <a:spLocks/>
          </p:cNvSpPr>
          <p:nvPr/>
        </p:nvSpPr>
        <p:spPr bwMode="auto">
          <a:xfrm>
            <a:off x="1403350" y="2855913"/>
            <a:ext cx="6697663" cy="2482850"/>
          </a:xfrm>
          <a:custGeom>
            <a:avLst/>
            <a:gdLst/>
            <a:ahLst/>
            <a:cxnLst>
              <a:cxn ang="0">
                <a:pos x="0" y="1404"/>
              </a:cxn>
              <a:cxn ang="0">
                <a:pos x="916" y="1311"/>
              </a:cxn>
              <a:cxn ang="0">
                <a:pos x="1511" y="267"/>
              </a:cxn>
              <a:cxn ang="0">
                <a:pos x="2495" y="180"/>
              </a:cxn>
              <a:cxn ang="0">
                <a:pos x="3590" y="1345"/>
              </a:cxn>
              <a:cxn ang="0">
                <a:pos x="4219" y="1495"/>
              </a:cxn>
            </a:cxnLst>
            <a:rect l="0" t="0" r="r" b="b"/>
            <a:pathLst>
              <a:path w="4219" h="1564">
                <a:moveTo>
                  <a:pt x="0" y="1404"/>
                </a:moveTo>
                <a:cubicBezTo>
                  <a:pt x="153" y="1389"/>
                  <a:pt x="664" y="1500"/>
                  <a:pt x="916" y="1311"/>
                </a:cubicBezTo>
                <a:cubicBezTo>
                  <a:pt x="1168" y="1122"/>
                  <a:pt x="1248" y="455"/>
                  <a:pt x="1511" y="267"/>
                </a:cubicBezTo>
                <a:cubicBezTo>
                  <a:pt x="1774" y="79"/>
                  <a:pt x="2148" y="0"/>
                  <a:pt x="2495" y="180"/>
                </a:cubicBezTo>
                <a:cubicBezTo>
                  <a:pt x="2842" y="360"/>
                  <a:pt x="3303" y="1126"/>
                  <a:pt x="3590" y="1345"/>
                </a:cubicBezTo>
                <a:cubicBezTo>
                  <a:pt x="3877" y="1564"/>
                  <a:pt x="4088" y="1464"/>
                  <a:pt x="4219" y="1495"/>
                </a:cubicBezTo>
              </a:path>
            </a:pathLst>
          </a:custGeom>
          <a:noFill/>
          <a:ln w="25400" cap="flat">
            <a:solidFill>
              <a:srgbClr val="0000CC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0000"/>
              </a:solidFill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835150" y="4221163"/>
            <a:ext cx="1439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>
                <a:solidFill>
                  <a:srgbClr val="FF0000"/>
                </a:solidFill>
              </a:rPr>
              <a:t>Exposure starts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164288" y="4221088"/>
            <a:ext cx="14398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FF0000"/>
                </a:solidFill>
              </a:rPr>
              <a:t>Association is broken</a:t>
            </a:r>
            <a:endParaRPr lang="en-GB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Systematic desensitisation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6372225" y="2492375"/>
            <a:ext cx="2232025" cy="2160588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2800">
                <a:solidFill>
                  <a:schemeClr val="tx2">
                    <a:lumMod val="20000"/>
                    <a:lumOff val="80000"/>
                  </a:schemeClr>
                </a:solidFill>
                <a:latin typeface="HelveticaNeue LightExt" pitchFamily="34" charset="0"/>
              </a:rPr>
              <a:t>Graduated </a:t>
            </a:r>
          </a:p>
          <a:p>
            <a:pPr algn="ctr"/>
            <a:r>
              <a:rPr lang="en-GB" sz="2800">
                <a:solidFill>
                  <a:schemeClr val="tx2">
                    <a:lumMod val="20000"/>
                    <a:lumOff val="80000"/>
                  </a:schemeClr>
                </a:solidFill>
                <a:latin typeface="HelveticaNeue LightExt" pitchFamily="34" charset="0"/>
              </a:rPr>
              <a:t>exposure </a:t>
            </a:r>
          </a:p>
          <a:p>
            <a:pPr algn="ctr"/>
            <a:r>
              <a:rPr lang="en-GB" sz="2800">
                <a:solidFill>
                  <a:schemeClr val="tx2">
                    <a:lumMod val="20000"/>
                    <a:lumOff val="80000"/>
                  </a:schemeClr>
                </a:solidFill>
                <a:latin typeface="HelveticaNeue LightExt" pitchFamily="34" charset="0"/>
              </a:rPr>
              <a:t>to phobic </a:t>
            </a:r>
          </a:p>
          <a:p>
            <a:pPr algn="ctr"/>
            <a:r>
              <a:rPr lang="en-GB" sz="2800">
                <a:solidFill>
                  <a:schemeClr val="tx2">
                    <a:lumMod val="20000"/>
                    <a:lumOff val="80000"/>
                  </a:schemeClr>
                </a:solidFill>
                <a:latin typeface="HelveticaNeue LightExt" pitchFamily="34" charset="0"/>
              </a:rPr>
              <a:t>stimulus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11188" y="2492375"/>
            <a:ext cx="2881312" cy="2160588"/>
            <a:chOff x="385" y="1570"/>
            <a:chExt cx="1815" cy="1361"/>
          </a:xfrm>
        </p:grpSpPr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385" y="1570"/>
              <a:ext cx="1406" cy="1361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2800">
                  <a:solidFill>
                    <a:schemeClr val="tx2">
                      <a:lumMod val="20000"/>
                      <a:lumOff val="80000"/>
                    </a:schemeClr>
                  </a:solidFill>
                  <a:latin typeface="HelveticaNeue LightExt" pitchFamily="34" charset="0"/>
                </a:rPr>
                <a:t>Construct a </a:t>
              </a:r>
            </a:p>
            <a:p>
              <a:pPr algn="ctr"/>
              <a:r>
                <a:rPr lang="en-GB" sz="2800">
                  <a:solidFill>
                    <a:schemeClr val="tx2">
                      <a:lumMod val="20000"/>
                      <a:lumOff val="80000"/>
                    </a:schemeClr>
                  </a:solidFill>
                  <a:latin typeface="HelveticaNeue LightExt" pitchFamily="34" charset="0"/>
                </a:rPr>
                <a:t>hierarchy </a:t>
              </a:r>
            </a:p>
            <a:p>
              <a:pPr algn="ctr"/>
              <a:r>
                <a:rPr lang="en-GB" sz="2800">
                  <a:solidFill>
                    <a:schemeClr val="tx2">
                      <a:lumMod val="20000"/>
                      <a:lumOff val="80000"/>
                    </a:schemeClr>
                  </a:solidFill>
                  <a:latin typeface="HelveticaNeue LightExt" pitchFamily="34" charset="0"/>
                </a:rPr>
                <a:t>of fearful </a:t>
              </a:r>
            </a:p>
            <a:p>
              <a:pPr algn="ctr"/>
              <a:r>
                <a:rPr lang="en-GB" sz="2800">
                  <a:solidFill>
                    <a:schemeClr val="tx2">
                      <a:lumMod val="20000"/>
                      <a:lumOff val="80000"/>
                    </a:schemeClr>
                  </a:solidFill>
                  <a:latin typeface="HelveticaNeue LightExt" pitchFamily="34" charset="0"/>
                </a:rPr>
                <a:t>situations</a:t>
              </a:r>
            </a:p>
          </p:txBody>
        </p:sp>
        <p:sp>
          <p:nvSpPr>
            <p:cNvPr id="9226" name="AutoShape 10"/>
            <p:cNvSpPr>
              <a:spLocks noChangeArrowheads="1"/>
            </p:cNvSpPr>
            <p:nvPr/>
          </p:nvSpPr>
          <p:spPr bwMode="auto">
            <a:xfrm>
              <a:off x="1791" y="2024"/>
              <a:ext cx="409" cy="499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schemeClr val="tx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92500" y="2492375"/>
            <a:ext cx="2879725" cy="2160588"/>
            <a:chOff x="2200" y="1570"/>
            <a:chExt cx="1814" cy="1361"/>
          </a:xfrm>
        </p:grpSpPr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2200" y="1570"/>
              <a:ext cx="1406" cy="1361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GB" sz="2800">
                  <a:solidFill>
                    <a:schemeClr val="tx2">
                      <a:lumMod val="20000"/>
                      <a:lumOff val="80000"/>
                    </a:schemeClr>
                  </a:solidFill>
                  <a:latin typeface="HelveticaNeue LightExt" pitchFamily="34" charset="0"/>
                </a:rPr>
                <a:t>Teach the </a:t>
              </a:r>
            </a:p>
            <a:p>
              <a:pPr algn="ctr"/>
              <a:r>
                <a:rPr lang="en-GB" sz="2800">
                  <a:solidFill>
                    <a:schemeClr val="tx2">
                      <a:lumMod val="20000"/>
                      <a:lumOff val="80000"/>
                    </a:schemeClr>
                  </a:solidFill>
                  <a:latin typeface="HelveticaNeue LightExt" pitchFamily="34" charset="0"/>
                </a:rPr>
                <a:t>client how </a:t>
              </a:r>
            </a:p>
            <a:p>
              <a:pPr algn="ctr"/>
              <a:r>
                <a:rPr lang="en-GB" sz="2800">
                  <a:solidFill>
                    <a:schemeClr val="tx2">
                      <a:lumMod val="20000"/>
                      <a:lumOff val="80000"/>
                    </a:schemeClr>
                  </a:solidFill>
                  <a:latin typeface="HelveticaNeue LightExt" pitchFamily="34" charset="0"/>
                </a:rPr>
                <a:t>to relax</a:t>
              </a:r>
            </a:p>
          </p:txBody>
        </p:sp>
        <p:sp>
          <p:nvSpPr>
            <p:cNvPr id="9227" name="AutoShape 11"/>
            <p:cNvSpPr>
              <a:spLocks noChangeArrowheads="1"/>
            </p:cNvSpPr>
            <p:nvPr/>
          </p:nvSpPr>
          <p:spPr bwMode="auto">
            <a:xfrm>
              <a:off x="3605" y="2024"/>
              <a:ext cx="409" cy="499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schemeClr val="tx2">
                    <a:lumMod val="20000"/>
                    <a:lumOff val="80000"/>
                  </a:schemeClr>
                </a:solidFill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Systematic desensitisation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pairs…</a:t>
            </a:r>
          </a:p>
          <a:p>
            <a:pPr lvl="1"/>
            <a:r>
              <a:rPr lang="en-GB" dirty="0" smtClean="0"/>
              <a:t>Pick a particular phobia to treat</a:t>
            </a:r>
            <a:endParaRPr lang="en-GB" dirty="0"/>
          </a:p>
          <a:p>
            <a:pPr lvl="1"/>
            <a:r>
              <a:rPr lang="en-GB" dirty="0"/>
              <a:t>Identify six phobic situations</a:t>
            </a:r>
          </a:p>
          <a:p>
            <a:pPr lvl="1"/>
            <a:r>
              <a:rPr lang="en-GB" dirty="0"/>
              <a:t>Arrange them in order of severity</a:t>
            </a:r>
          </a:p>
          <a:p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for OCD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Exposure and Response Prevention (ERP)</a:t>
            </a:r>
          </a:p>
          <a:p>
            <a:pPr lvl="1"/>
            <a:r>
              <a:rPr lang="en-GB" dirty="0" smtClean="0"/>
              <a:t>The patient is exposed to the situation that triggers obsessive anxiety</a:t>
            </a:r>
          </a:p>
          <a:p>
            <a:pPr lvl="1"/>
            <a:r>
              <a:rPr lang="en-GB" dirty="0" smtClean="0"/>
              <a:t>They are prevented from carrying out their compulsion</a:t>
            </a:r>
          </a:p>
          <a:p>
            <a:r>
              <a:rPr lang="en-GB" dirty="0" smtClean="0"/>
              <a:t>Can be gradual (like SD) or sudden/intense (like flooding)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336</Words>
  <Application>Microsoft Office PowerPoint</Application>
  <PresentationFormat>On-screen Show (4:3)</PresentationFormat>
  <Paragraphs>72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Behavioural treatments for anxiety</vt:lpstr>
      <vt:lpstr>Flooding</vt:lpstr>
      <vt:lpstr>Flooding</vt:lpstr>
      <vt:lpstr>Flooding</vt:lpstr>
      <vt:lpstr>Systematic desensitisation</vt:lpstr>
      <vt:lpstr>Systematic desensitisation</vt:lpstr>
      <vt:lpstr>Treatment for OCD</vt:lpstr>
      <vt:lpstr>Slide 10</vt:lpstr>
      <vt:lpstr>Evaluating a treatment</vt:lpstr>
      <vt:lpstr>Selling behaviourism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PSYB2 Individual Differences</dc:title>
  <dc:creator>Paul</dc:creator>
  <cp:lastModifiedBy>Aidan</cp:lastModifiedBy>
  <cp:revision>22</cp:revision>
  <dcterms:created xsi:type="dcterms:W3CDTF">2008-10-30T09:40:56Z</dcterms:created>
  <dcterms:modified xsi:type="dcterms:W3CDTF">2010-11-21T14:39:57Z</dcterms:modified>
</cp:coreProperties>
</file>