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69" r:id="rId2"/>
    <p:sldId id="260" r:id="rId3"/>
    <p:sldId id="267" r:id="rId4"/>
    <p:sldId id="268" r:id="rId5"/>
    <p:sldId id="263" r:id="rId6"/>
    <p:sldId id="270" r:id="rId7"/>
    <p:sldId id="259" r:id="rId8"/>
    <p:sldId id="271" r:id="rId9"/>
    <p:sldId id="266" r:id="rId10"/>
    <p:sldId id="258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BD2B30-8FEA-41FF-BDC3-93B50BD49755}" type="datetimeFigureOut">
              <a:rPr lang="en-GB" smtClean="0"/>
              <a:t>07/11/2010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08C6ED-D2DC-4987-8D51-B4BE1DFB6521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9E0817-062E-415D-ADE5-7733D8478C0B}" type="datetimeFigureOut">
              <a:rPr lang="en-GB" smtClean="0"/>
              <a:t>07/11/2010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782CB-25A3-4E60-9A6A-1FE6EE8E7D0B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782CB-25A3-4E60-9A6A-1FE6EE8E7D0B}" type="slidenum">
              <a:rPr lang="en-GB" smtClean="0"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782CB-25A3-4E60-9A6A-1FE6EE8E7D0B}" type="slidenum">
              <a:rPr lang="en-GB" smtClean="0"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782CB-25A3-4E60-9A6A-1FE6EE8E7D0B}" type="slidenum">
              <a:rPr lang="en-GB" smtClean="0"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782CB-25A3-4E60-9A6A-1FE6EE8E7D0B}" type="slidenum">
              <a:rPr lang="en-GB" smtClean="0"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782CB-25A3-4E60-9A6A-1FE6EE8E7D0B}" type="slidenum">
              <a:rPr lang="en-GB" smtClean="0"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782CB-25A3-4E60-9A6A-1FE6EE8E7D0B}" type="slidenum">
              <a:rPr lang="en-GB" smtClean="0"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782CB-25A3-4E60-9A6A-1FE6EE8E7D0B}" type="slidenum">
              <a:rPr lang="en-GB" smtClean="0"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782CB-25A3-4E60-9A6A-1FE6EE8E7D0B}" type="slidenum">
              <a:rPr lang="en-GB" smtClean="0"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782CB-25A3-4E60-9A6A-1FE6EE8E7D0B}" type="slidenum">
              <a:rPr lang="en-GB" smtClean="0"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782CB-25A3-4E60-9A6A-1FE6EE8E7D0B}" type="slidenum">
              <a:rPr lang="en-GB" smtClean="0"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782CB-25A3-4E60-9A6A-1FE6EE8E7D0B}" type="slidenum">
              <a:rPr lang="en-GB" smtClean="0"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3280-1CFF-476E-92A7-B1790EF8362D}" type="datetimeFigureOut">
              <a:rPr lang="en-US" smtClean="0"/>
              <a:pPr/>
              <a:t>11/7/2010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9154-F399-4A09-B2EF-9EA9E06B85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3280-1CFF-476E-92A7-B1790EF8362D}" type="datetimeFigureOut">
              <a:rPr lang="en-US" smtClean="0"/>
              <a:pPr/>
              <a:t>11/7/2010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9154-F399-4A09-B2EF-9EA9E06B85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3280-1CFF-476E-92A7-B1790EF8362D}" type="datetimeFigureOut">
              <a:rPr lang="en-US" smtClean="0"/>
              <a:pPr/>
              <a:t>11/7/2010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9154-F399-4A09-B2EF-9EA9E06B85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3280-1CFF-476E-92A7-B1790EF8362D}" type="datetimeFigureOut">
              <a:rPr lang="en-US" smtClean="0"/>
              <a:pPr/>
              <a:t>11/7/2010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9154-F399-4A09-B2EF-9EA9E06B85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3280-1CFF-476E-92A7-B1790EF8362D}" type="datetimeFigureOut">
              <a:rPr lang="en-US" smtClean="0"/>
              <a:pPr/>
              <a:t>11/7/2010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9154-F399-4A09-B2EF-9EA9E06B85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3280-1CFF-476E-92A7-B1790EF8362D}" type="datetimeFigureOut">
              <a:rPr lang="en-US" smtClean="0"/>
              <a:pPr/>
              <a:t>11/7/2010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9154-F399-4A09-B2EF-9EA9E06B85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3280-1CFF-476E-92A7-B1790EF8362D}" type="datetimeFigureOut">
              <a:rPr lang="en-US" smtClean="0"/>
              <a:pPr/>
              <a:t>11/7/2010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9154-F399-4A09-B2EF-9EA9E06B85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3280-1CFF-476E-92A7-B1790EF8362D}" type="datetimeFigureOut">
              <a:rPr lang="en-US" smtClean="0"/>
              <a:pPr/>
              <a:t>11/7/2010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9154-F399-4A09-B2EF-9EA9E06B85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3280-1CFF-476E-92A7-B1790EF8362D}" type="datetimeFigureOut">
              <a:rPr lang="en-US" smtClean="0"/>
              <a:pPr/>
              <a:t>11/7/2010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9154-F399-4A09-B2EF-9EA9E06B85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3280-1CFF-476E-92A7-B1790EF8362D}" type="datetimeFigureOut">
              <a:rPr lang="en-US" smtClean="0"/>
              <a:pPr/>
              <a:t>11/7/2010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9154-F399-4A09-B2EF-9EA9E06B85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3280-1CFF-476E-92A7-B1790EF8362D}" type="datetimeFigureOut">
              <a:rPr lang="en-US" smtClean="0"/>
              <a:pPr/>
              <a:t>11/7/2010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9154-F399-4A09-B2EF-9EA9E06B85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83280-1CFF-476E-92A7-B1790EF8362D}" type="datetimeFigureOut">
              <a:rPr lang="en-US" smtClean="0"/>
              <a:pPr/>
              <a:t>11/7/2010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39154-F399-4A09-B2EF-9EA9E06B85F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extBox 6"/>
          <p:cNvSpPr txBox="1"/>
          <p:nvPr userDrawn="1"/>
        </p:nvSpPr>
        <p:spPr>
          <a:xfrm rot="16200000">
            <a:off x="7051122" y="4765122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psychlotron.org.uk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do people mean when they talk about ‘human nature’?</a:t>
            </a:r>
            <a:endParaRPr lang="en-GB" dirty="0"/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Homework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Locate, read and summarise the following research studies:</a:t>
            </a:r>
          </a:p>
          <a:p>
            <a:pPr lvl="1"/>
            <a:r>
              <a:rPr lang="en-GB" dirty="0" smtClean="0"/>
              <a:t>Hodgson &amp; </a:t>
            </a:r>
            <a:r>
              <a:rPr lang="en-GB" dirty="0" err="1" smtClean="0"/>
              <a:t>Rachman</a:t>
            </a:r>
            <a:r>
              <a:rPr lang="en-GB" dirty="0" smtClean="0"/>
              <a:t> (1972)</a:t>
            </a:r>
          </a:p>
          <a:p>
            <a:pPr lvl="1"/>
            <a:r>
              <a:rPr lang="en-GB" dirty="0" err="1" smtClean="0"/>
              <a:t>Bagby</a:t>
            </a:r>
            <a:r>
              <a:rPr lang="en-GB" dirty="0" smtClean="0"/>
              <a:t> (1922)</a:t>
            </a:r>
          </a:p>
          <a:p>
            <a:pPr lvl="1"/>
            <a:r>
              <a:rPr lang="en-GB" dirty="0" smtClean="0"/>
              <a:t>Watson &amp; </a:t>
            </a:r>
            <a:r>
              <a:rPr lang="en-GB" dirty="0" err="1"/>
              <a:t>R</a:t>
            </a:r>
            <a:r>
              <a:rPr lang="en-GB" dirty="0" err="1" smtClean="0"/>
              <a:t>ayner</a:t>
            </a:r>
            <a:r>
              <a:rPr lang="en-GB" dirty="0" smtClean="0"/>
              <a:t> (1920)</a:t>
            </a:r>
          </a:p>
          <a:p>
            <a:r>
              <a:rPr lang="en-GB" dirty="0" smtClean="0"/>
              <a:t>Collectively, what do these studies tell us about the role of learning in anxiety disorders?</a:t>
            </a:r>
            <a:endParaRPr lang="en-GB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Behaviourism and animal research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Behaviourists conduct much of their research using animals, whose environments they manipulate in order to shape their behaviour.</a:t>
            </a:r>
          </a:p>
          <a:p>
            <a:pPr lvl="1"/>
            <a:r>
              <a:rPr lang="en-GB" dirty="0" smtClean="0"/>
              <a:t>How could we justify generalising from other animals to humans?</a:t>
            </a:r>
          </a:p>
          <a:p>
            <a:pPr lvl="1"/>
            <a:r>
              <a:rPr lang="en-GB" dirty="0" smtClean="0"/>
              <a:t>What advantages might animal research have over research with humans?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sz="2800" dirty="0" smtClean="0"/>
              <a:t/>
            </a:r>
            <a:br>
              <a:rPr lang="en-GB" sz="2800" dirty="0" smtClean="0"/>
            </a:br>
            <a:endParaRPr lang="en-GB" sz="28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GB" dirty="0" smtClean="0"/>
              <a:t>"Give me a dozen healthy infants, well-formed, and my own specified world to bring them up in and I'll guarantee to take any one at random and train him to become any type of specialist I might select-doctor, lawyer, artist, merchant- chief, and yes, even </a:t>
            </a:r>
            <a:r>
              <a:rPr lang="en-GB" dirty="0" err="1" smtClean="0"/>
              <a:t>beggarman</a:t>
            </a:r>
            <a:r>
              <a:rPr lang="en-GB" dirty="0" smtClean="0"/>
              <a:t> and thief, regardless of his talents, penchants, tendencies, abilities, vocations, and race of his ancestors" (Watson, 1924)</a:t>
            </a:r>
            <a:br>
              <a:rPr lang="en-GB" dirty="0" smtClean="0"/>
            </a:br>
            <a:endParaRPr lang="en-GB" dirty="0" smtClean="0"/>
          </a:p>
          <a:p>
            <a:pPr>
              <a:buNone/>
            </a:pPr>
            <a:r>
              <a:rPr lang="en-GB" dirty="0" smtClean="0"/>
              <a:t>What claims is Watson making about human nature?</a:t>
            </a:r>
            <a:endParaRPr lang="en-GB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Today’s session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We are learning about...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We are learning how to...</a:t>
                      </a:r>
                      <a:endParaRPr lang="en-GB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sz="2800" dirty="0" smtClean="0"/>
                        <a:t>The behaviourist approach to psychology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sz="2800" dirty="0" smtClean="0"/>
                        <a:t>Explanations of behaviourism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sz="2800" dirty="0" smtClean="0"/>
                        <a:t>Apply psychological ideas to create psychological explanations</a:t>
                      </a:r>
                      <a:endParaRPr lang="en-GB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John B. Watson’s big idea...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There is no such thing as ‘human nature’.  We are born as a ‘blank slate’ and shaped by our environments.</a:t>
            </a:r>
          </a:p>
          <a:p>
            <a:endParaRPr lang="en-GB" dirty="0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Principles of behaviourism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All behaviour is learned</a:t>
            </a:r>
          </a:p>
          <a:p>
            <a:pPr lvl="1"/>
            <a:r>
              <a:rPr lang="en-GB" dirty="0" smtClean="0"/>
              <a:t>Learning is a product of experience </a:t>
            </a:r>
            <a:r>
              <a:rPr lang="en-GB" dirty="0" smtClean="0"/>
              <a:t>with the </a:t>
            </a:r>
            <a:r>
              <a:rPr lang="en-GB" dirty="0" smtClean="0"/>
              <a:t>environment</a:t>
            </a:r>
          </a:p>
          <a:p>
            <a:pPr lvl="1"/>
            <a:r>
              <a:rPr lang="en-GB" dirty="0" smtClean="0"/>
              <a:t>Innate characteristics have little impact on behaviour</a:t>
            </a:r>
          </a:p>
          <a:p>
            <a:r>
              <a:rPr lang="en-GB" dirty="0" smtClean="0"/>
              <a:t>Do behaviourists take a nature or a nurture view of human behaviour?</a:t>
            </a:r>
            <a:endParaRPr lang="en-GB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Read and analyse the examples of children learning.</a:t>
            </a:r>
          </a:p>
          <a:p>
            <a:pPr lvl="1"/>
            <a:r>
              <a:rPr lang="en-GB" dirty="0" smtClean="0"/>
              <a:t>What is each child learning?</a:t>
            </a:r>
          </a:p>
          <a:p>
            <a:pPr lvl="1"/>
            <a:r>
              <a:rPr lang="en-GB" dirty="0" smtClean="0"/>
              <a:t>How are they learning it?</a:t>
            </a:r>
          </a:p>
          <a:p>
            <a:pPr lvl="1"/>
            <a:r>
              <a:rPr lang="en-GB" dirty="0" smtClean="0"/>
              <a:t>How do we know they have learned something?</a:t>
            </a:r>
            <a:endParaRPr lang="en-GB" dirty="0"/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Behaviourism and learning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Learning is </a:t>
            </a:r>
            <a:r>
              <a:rPr lang="en-GB" i="1" dirty="0" smtClean="0"/>
              <a:t>a change in behaviour caused by experience.  </a:t>
            </a:r>
            <a:r>
              <a:rPr lang="en-GB" dirty="0" smtClean="0"/>
              <a:t>Learning can occur through:</a:t>
            </a:r>
          </a:p>
          <a:p>
            <a:pPr lvl="1"/>
            <a:r>
              <a:rPr lang="en-GB" b="1" dirty="0" smtClean="0"/>
              <a:t>Associating</a:t>
            </a:r>
            <a:r>
              <a:rPr lang="en-GB" dirty="0" smtClean="0"/>
              <a:t> one thing with another (classical conditioning)</a:t>
            </a:r>
          </a:p>
          <a:p>
            <a:pPr lvl="1"/>
            <a:r>
              <a:rPr lang="en-GB" dirty="0" smtClean="0"/>
              <a:t>Getting a positive or negative </a:t>
            </a:r>
            <a:r>
              <a:rPr lang="en-GB" b="1" dirty="0" smtClean="0"/>
              <a:t>consequence</a:t>
            </a:r>
            <a:r>
              <a:rPr lang="en-GB" dirty="0" smtClean="0"/>
              <a:t> for a particular action (operant conditioning)</a:t>
            </a:r>
          </a:p>
          <a:p>
            <a:pPr lvl="1"/>
            <a:r>
              <a:rPr lang="en-GB" b="1" dirty="0" smtClean="0"/>
              <a:t>Observing</a:t>
            </a:r>
            <a:r>
              <a:rPr lang="en-GB" dirty="0" smtClean="0"/>
              <a:t> the behaviour of someone else (social learning)</a:t>
            </a:r>
            <a:endParaRPr lang="en-GB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Behaviourism and anxiety disorders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Phobia – people learn an anxiety response to a previously neutral object or situation, through classical conditioning (Peter) or social learning (Mary).</a:t>
            </a:r>
          </a:p>
          <a:p>
            <a:r>
              <a:rPr lang="en-GB" dirty="0" smtClean="0"/>
              <a:t>OCD – through operant conditioning, people learn that a particular set of actions (the compulsion) reduces their anxiety levels.  This is rewarding, so next time they feel anxious they do it again (Paul).  </a:t>
            </a:r>
            <a:endParaRPr lang="en-GB" dirty="0"/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 smtClean="0"/>
              <a:t>Behaviourist explanations of anxiety disorders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Think about the range of symptoms of phobia and OCD.  </a:t>
            </a:r>
            <a:r>
              <a:rPr lang="en-GB" dirty="0" smtClean="0"/>
              <a:t>Does the behaviourism approach explain all, most or only some aspects of the disorders?</a:t>
            </a:r>
            <a:endParaRPr lang="en-GB" dirty="0" smtClean="0"/>
          </a:p>
          <a:p>
            <a:r>
              <a:rPr lang="en-GB" dirty="0" smtClean="0"/>
              <a:t>How could we do a study to test empirically the idea that anxiety disorders can be learned?</a:t>
            </a:r>
            <a:endParaRPr lang="en-GB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452</TotalTime>
  <Words>492</Words>
  <Application>Microsoft Office PowerPoint</Application>
  <PresentationFormat>On-screen Show (4:3)</PresentationFormat>
  <Paragraphs>53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 </vt:lpstr>
      <vt:lpstr>Today’s session</vt:lpstr>
      <vt:lpstr>John B. Watson’s big idea...</vt:lpstr>
      <vt:lpstr>Principles of behaviourism</vt:lpstr>
      <vt:lpstr>Slide 6</vt:lpstr>
      <vt:lpstr>Behaviourism and learning</vt:lpstr>
      <vt:lpstr>Behaviourism and anxiety disorders</vt:lpstr>
      <vt:lpstr>Behaviourist explanations of anxiety disorders</vt:lpstr>
      <vt:lpstr>Homework</vt:lpstr>
      <vt:lpstr>Behaviourism and animal research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PSYB2 Individual Differences</dc:title>
  <dc:creator>Paul</dc:creator>
  <cp:lastModifiedBy>Aidan</cp:lastModifiedBy>
  <cp:revision>28</cp:revision>
  <dcterms:created xsi:type="dcterms:W3CDTF">2008-10-30T09:40:56Z</dcterms:created>
  <dcterms:modified xsi:type="dcterms:W3CDTF">2010-11-07T10:59:39Z</dcterms:modified>
</cp:coreProperties>
</file>